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97" r:id="rId5"/>
    <p:sldId id="262" r:id="rId6"/>
    <p:sldId id="264" r:id="rId7"/>
    <p:sldId id="265" r:id="rId8"/>
    <p:sldId id="266" r:id="rId9"/>
    <p:sldId id="298" r:id="rId10"/>
    <p:sldId id="299" r:id="rId11"/>
    <p:sldId id="300" r:id="rId12"/>
    <p:sldId id="267" r:id="rId13"/>
    <p:sldId id="268" r:id="rId14"/>
    <p:sldId id="269" r:id="rId15"/>
    <p:sldId id="270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301" r:id="rId26"/>
    <p:sldId id="282" r:id="rId27"/>
    <p:sldId id="283" r:id="rId28"/>
    <p:sldId id="284" r:id="rId29"/>
    <p:sldId id="302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3" r:id="rId38"/>
    <p:sldId id="295" r:id="rId39"/>
    <p:sldId id="296" r:id="rId40"/>
    <p:sldId id="303" r:id="rId4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128B-572F-4891-B3AA-EDD55C2AA1BE}" type="datetimeFigureOut">
              <a:rPr lang="pt-BR" smtClean="0"/>
              <a:t>30/03/2016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3AE8-E56A-40F8-ABE5-C8E29301B2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344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128B-572F-4891-B3AA-EDD55C2AA1BE}" type="datetimeFigureOut">
              <a:rPr lang="pt-BR" smtClean="0"/>
              <a:t>30/03/2016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3AE8-E56A-40F8-ABE5-C8E29301B2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0655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128B-572F-4891-B3AA-EDD55C2AA1BE}" type="datetimeFigureOut">
              <a:rPr lang="pt-BR" smtClean="0"/>
              <a:t>30/03/2016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3AE8-E56A-40F8-ABE5-C8E29301B2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7621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ítulo 1025"/>
          <p:cNvSpPr>
            <a:spLocks noGrp="1"/>
          </p:cNvSpPr>
          <p:nvPr>
            <p:ph type="title" idx="4294967295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lvl="0"/>
            <a:r>
              <a:rPr lang="en-US" altLang="en-US" dirty="0"/>
              <a:t>Clique para editar o título mestre</a:t>
            </a:r>
          </a:p>
        </p:txBody>
      </p:sp>
      <p:sp>
        <p:nvSpPr>
          <p:cNvPr id="1027" name="Espaço Reservado para Texto 1026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Clique para editar o texto mestre</a:t>
            </a:r>
          </a:p>
          <a:p>
            <a:pPr lvl="1"/>
            <a:r>
              <a:rPr lang="en-US" altLang="en-US" dirty="0"/>
              <a:t>Segundo nível</a:t>
            </a:r>
          </a:p>
          <a:p>
            <a:pPr lvl="2"/>
            <a:r>
              <a:rPr lang="en-US" altLang="en-US" dirty="0"/>
              <a:t>Terceiro nível</a:t>
            </a:r>
          </a:p>
          <a:p>
            <a:pPr lvl="3"/>
            <a:r>
              <a:rPr lang="en-US" altLang="en-US" dirty="0"/>
              <a:t>Quarto nível</a:t>
            </a:r>
          </a:p>
          <a:p>
            <a:pPr lvl="4"/>
            <a:r>
              <a:rPr lang="en-US" altLang="en-US" dirty="0"/>
              <a:t>Quinto nível</a:t>
            </a:r>
          </a:p>
        </p:txBody>
      </p:sp>
      <p:sp>
        <p:nvSpPr>
          <p:cNvPr id="1028" name="Espaço Reservado para Data 1027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fld id="{12FF1C42-D199-2028-1000-587298610EC3}" type="datetime15">
              <a:rPr lang="en-US" altLang="en-US" sz="1200" dirty="0">
                <a:solidFill>
                  <a:srgbClr val="898989"/>
                </a:solidFill>
                <a:latin typeface="Calibri" charset="0"/>
              </a:rPr>
              <a:pPr/>
              <a:t>15</a:t>
            </a:fld>
            <a:endParaRPr lang="en-US" altLang="en-US" sz="1200" dirty="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1029" name="Espaço Reservado para Rodapé 1028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endParaRPr lang="en-US" altLang="en-US" sz="1200" dirty="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1030" name="Espaço Reservado para Número de Slide 1029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/>
            <a:fld id="{12FF1C42-D199-2030-1000-587298610EC3}" type="slidenum">
              <a:rPr lang="en-US" altLang="en-US" sz="1200" dirty="0">
                <a:solidFill>
                  <a:srgbClr val="898989"/>
                </a:solidFill>
                <a:latin typeface="Calibri" charset="0"/>
              </a:rPr>
              <a:pPr algn="r"/>
              <a:t>‹nº›</a:t>
            </a:fld>
            <a:endParaRPr lang="en-US" altLang="en-US" sz="1200" dirty="0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078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128B-572F-4891-B3AA-EDD55C2AA1BE}" type="datetimeFigureOut">
              <a:rPr lang="pt-BR" smtClean="0"/>
              <a:t>30/03/2016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3AE8-E56A-40F8-ABE5-C8E29301B2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6473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128B-572F-4891-B3AA-EDD55C2AA1BE}" type="datetimeFigureOut">
              <a:rPr lang="pt-BR" smtClean="0"/>
              <a:t>30/03/2016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3AE8-E56A-40F8-ABE5-C8E29301B2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3308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128B-572F-4891-B3AA-EDD55C2AA1BE}" type="datetimeFigureOut">
              <a:rPr lang="pt-BR" smtClean="0"/>
              <a:t>30/03/2016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3AE8-E56A-40F8-ABE5-C8E29301B2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9539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128B-572F-4891-B3AA-EDD55C2AA1BE}" type="datetimeFigureOut">
              <a:rPr lang="pt-BR" smtClean="0"/>
              <a:t>30/03/2016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3AE8-E56A-40F8-ABE5-C8E29301B2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916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128B-572F-4891-B3AA-EDD55C2AA1BE}" type="datetimeFigureOut">
              <a:rPr lang="pt-BR" smtClean="0"/>
              <a:t>30/03/2016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3AE8-E56A-40F8-ABE5-C8E29301B2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8857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128B-572F-4891-B3AA-EDD55C2AA1BE}" type="datetimeFigureOut">
              <a:rPr lang="pt-BR" smtClean="0"/>
              <a:t>30/03/2016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3AE8-E56A-40F8-ABE5-C8E29301B2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891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128B-572F-4891-B3AA-EDD55C2AA1BE}" type="datetimeFigureOut">
              <a:rPr lang="pt-BR" smtClean="0"/>
              <a:t>30/03/2016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3AE8-E56A-40F8-ABE5-C8E29301B2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850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128B-572F-4891-B3AA-EDD55C2AA1BE}" type="datetimeFigureOut">
              <a:rPr lang="pt-BR" smtClean="0"/>
              <a:t>30/03/2016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3AE8-E56A-40F8-ABE5-C8E29301B2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9102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2128B-572F-4891-B3AA-EDD55C2AA1BE}" type="datetimeFigureOut">
              <a:rPr lang="pt-BR" smtClean="0"/>
              <a:t>30/03/2016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13AE8-E56A-40F8-ABE5-C8E29301B2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29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58601" y="4989713"/>
            <a:ext cx="9823940" cy="1413168"/>
          </a:xfrm>
        </p:spPr>
        <p:txBody>
          <a:bodyPr>
            <a:normAutofit/>
          </a:bodyPr>
          <a:lstStyle/>
          <a:p>
            <a:r>
              <a:rPr lang="pt-BR" altLang="en-US" sz="2400" dirty="0" smtClean="0">
                <a:latin typeface="Arial" charset="0"/>
                <a:ea typeface="Arial" charset="0"/>
              </a:rPr>
              <a:t>UNIVERSIDADE ABERTA DO SUS – UNASUS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altLang="en-US" sz="2400" dirty="0" smtClean="0">
                <a:latin typeface="Arial" charset="0"/>
                <a:ea typeface="Arial" charset="0"/>
              </a:rPr>
              <a:t>UNIVERSIDADE FEDERAL DE PELOTAS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altLang="en-US" sz="2400" dirty="0" smtClean="0">
                <a:latin typeface="Arial" charset="0"/>
                <a:ea typeface="Arial" charset="0"/>
              </a:rPr>
              <a:t>ESPECIALIZAÇÃO EM SAÚDE DA FAMÍLIA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altLang="en-US" sz="2400" dirty="0" smtClean="0">
                <a:latin typeface="Arial" charset="0"/>
                <a:ea typeface="Arial" charset="0"/>
              </a:rPr>
              <a:t>MODALIDADE À DISTÂNCIA</a:t>
            </a: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35444" y="543102"/>
            <a:ext cx="10032047" cy="419482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altLang="en-US" sz="3200" b="1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  </a:t>
            </a:r>
            <a:r>
              <a:rPr lang="pt-BR" altLang="en-US" sz="3200" b="1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Melhoria </a:t>
            </a:r>
            <a:r>
              <a:rPr lang="pt-BR" altLang="en-US" sz="3200" b="1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da Atenção ao Pré-Natal e Puerpério na UBSF São Miguel II, Rio Grande/RS.</a:t>
            </a:r>
            <a:endParaRPr lang="en-US" alt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b="1" dirty="0" smtClean="0"/>
          </a:p>
          <a:p>
            <a:endParaRPr lang="en-US" altLang="en-US" b="1" dirty="0" smtClean="0"/>
          </a:p>
          <a:p>
            <a:pPr algn="r"/>
            <a:r>
              <a:rPr lang="en-US" altLang="en-US" sz="2000" dirty="0" err="1" smtClean="0">
                <a:latin typeface="Arial" charset="0"/>
                <a:ea typeface="Arial" charset="0"/>
              </a:rPr>
              <a:t>Especializanda</a:t>
            </a:r>
            <a:r>
              <a:rPr lang="en-US" altLang="en-US" sz="2000" dirty="0" smtClean="0">
                <a:latin typeface="Arial" charset="0"/>
                <a:ea typeface="Arial" charset="0"/>
              </a:rPr>
              <a:t>:  </a:t>
            </a:r>
            <a:r>
              <a:rPr lang="en-US" altLang="en-US" sz="2000" dirty="0" err="1" smtClean="0">
                <a:latin typeface="Arial" charset="0"/>
                <a:ea typeface="Arial" charset="0"/>
              </a:rPr>
              <a:t>Prisca</a:t>
            </a:r>
            <a:r>
              <a:rPr lang="en-US" altLang="en-US" sz="2000" dirty="0" smtClean="0">
                <a:latin typeface="Arial" charset="0"/>
                <a:ea typeface="Arial" charset="0"/>
              </a:rPr>
              <a:t> </a:t>
            </a:r>
            <a:r>
              <a:rPr lang="en-US" altLang="en-US" sz="2000" dirty="0" err="1" smtClean="0">
                <a:latin typeface="Arial" charset="0"/>
                <a:ea typeface="Arial" charset="0"/>
              </a:rPr>
              <a:t>Saray</a:t>
            </a:r>
            <a:r>
              <a:rPr lang="en-US" altLang="en-US" sz="2000" dirty="0" smtClean="0">
                <a:latin typeface="Arial" charset="0"/>
                <a:ea typeface="Arial" charset="0"/>
              </a:rPr>
              <a:t> Nunez Millan</a:t>
            </a:r>
          </a:p>
          <a:p>
            <a:pPr algn="r"/>
            <a:r>
              <a:rPr lang="en-US" altLang="en-US" sz="2000" dirty="0" err="1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Orientador</a:t>
            </a:r>
            <a:r>
              <a:rPr lang="en-US" altLang="en-US" sz="2000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: </a:t>
            </a:r>
            <a:r>
              <a:rPr 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Stelita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Pacheco Dourado Neta</a:t>
            </a:r>
          </a:p>
          <a:p>
            <a:pPr algn="r"/>
            <a:endParaRPr lang="en-US" altLang="en-US" sz="1800" dirty="0" smtClean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r>
              <a:rPr lang="en-US" altLang="en-US" dirty="0" smtClean="0">
                <a:latin typeface="Arial" charset="0"/>
                <a:ea typeface="Arial" charset="0"/>
              </a:rPr>
              <a:t>     Pelotas. 2015</a:t>
            </a:r>
          </a:p>
          <a:p>
            <a:endParaRPr lang="en-US" altLang="en-US" dirty="0" smtClean="0">
              <a:latin typeface="Arial" charset="0"/>
              <a:ea typeface="Arial" charset="0"/>
            </a:endParaRP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>
          <a:xfrm>
            <a:off x="10271510" y="1266261"/>
            <a:ext cx="1438275" cy="123258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>
          <a:xfrm>
            <a:off x="958601" y="2498845"/>
            <a:ext cx="1868640" cy="15952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37052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Ações a serem realizadas</a:t>
            </a:r>
            <a:endParaRPr lang="pt-BR" sz="3200" dirty="0">
              <a:solidFill>
                <a:srgbClr val="800000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Monitorar </a:t>
            </a:r>
            <a:r>
              <a:rPr lang="pt-BR" dirty="0">
                <a:latin typeface="Arial" pitchFamily="34" charset="0"/>
                <a:cs typeface="Arial" pitchFamily="34" charset="0"/>
              </a:rPr>
              <a:t>o número 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usuárias gestantes e puérperas cadastradas</a:t>
            </a:r>
            <a:r>
              <a:rPr lang="pt-BR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Melhorar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 qualidade do exame clinico </a:t>
            </a:r>
            <a:r>
              <a:rPr lang="pt-BR" dirty="0">
                <a:latin typeface="Arial" pitchFamily="34" charset="0"/>
                <a:cs typeface="Arial" pitchFamily="34" charset="0"/>
              </a:rPr>
              <a:t>e os acolhimentos para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as gestantes e puérperas.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Organizar visitas domiciliares para procurar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aquelas usuárias  faltosas às </a:t>
            </a:r>
            <a:r>
              <a:rPr lang="pt-BR" dirty="0">
                <a:latin typeface="Arial" pitchFamily="34" charset="0"/>
                <a:cs typeface="Arial" pitchFamily="34" charset="0"/>
              </a:rPr>
              <a:t>consultas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17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cs typeface="Arial" pitchFamily="34" charset="0"/>
              </a:rPr>
              <a:t>Desenvolver atividades 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educação para saúde </a:t>
            </a:r>
            <a:r>
              <a:rPr lang="pt-BR" dirty="0">
                <a:latin typeface="Arial" pitchFamily="34" charset="0"/>
                <a:cs typeface="Arial" pitchFamily="34" charset="0"/>
              </a:rPr>
              <a:t>sobre importância do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pré-natal e puerpério, </a:t>
            </a:r>
            <a:r>
              <a:rPr lang="pt-BR" dirty="0">
                <a:latin typeface="Arial" pitchFamily="34" charset="0"/>
                <a:cs typeface="Arial" pitchFamily="34" charset="0"/>
              </a:rPr>
              <a:t>alimentação saudável, saúde bucal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riscos </a:t>
            </a:r>
            <a:r>
              <a:rPr lang="pt-BR" dirty="0">
                <a:latin typeface="Arial" pitchFamily="34" charset="0"/>
                <a:cs typeface="Arial" pitchFamily="34" charset="0"/>
              </a:rPr>
              <a:t>dos hábitos tóxicos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AME, anticoncepção pós parto entre </a:t>
            </a:r>
            <a:r>
              <a:rPr lang="pt-BR" dirty="0">
                <a:latin typeface="Arial" pitchFamily="34" charset="0"/>
                <a:cs typeface="Arial" pitchFamily="34" charset="0"/>
              </a:rPr>
              <a:t>outros através dos grupos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realizados e nas atividades individuais.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57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0241"/>
          <p:cNvSpPr>
            <a:spLocks noGrp="1"/>
          </p:cNvSpPr>
          <p:nvPr>
            <p:ph type="title" idx="4294967295"/>
          </p:nvPr>
        </p:nvSpPr>
        <p:spPr>
          <a:xfrm>
            <a:off x="1027232" y="198120"/>
            <a:ext cx="9473128" cy="944880"/>
          </a:xfrm>
          <a:ln/>
        </p:spPr>
        <p:txBody>
          <a:bodyPr vert="horz" wrap="square" lIns="91440" tIns="45720" rIns="91440" bIns="45720" rtlCol="0" anchor="ctr">
            <a:normAutofit fontScale="90000"/>
          </a:bodyPr>
          <a:lstStyle/>
          <a:p>
            <a:pPr algn="ctr"/>
            <a:r>
              <a:rPr lang="en-US" altLang="en-US" sz="2800" b="1" dirty="0">
                <a:solidFill>
                  <a:schemeClr val="accent2">
                    <a:lumMod val="50000"/>
                  </a:schemeClr>
                </a:solidFill>
                <a:latin typeface="Arial" charset="0"/>
                <a:ea typeface="Arial" charset="0"/>
              </a:rPr>
              <a:t/>
            </a:r>
            <a:br>
              <a:rPr lang="en-US" altLang="en-US" sz="2800" b="1" dirty="0">
                <a:solidFill>
                  <a:schemeClr val="accent2">
                    <a:lumMod val="50000"/>
                  </a:schemeClr>
                </a:solidFill>
                <a:latin typeface="Arial" charset="0"/>
                <a:ea typeface="Arial" charset="0"/>
              </a:rPr>
            </a:br>
            <a:r>
              <a:rPr lang="en-US" altLang="en-US" sz="2800" b="1" dirty="0">
                <a:solidFill>
                  <a:schemeClr val="accent2">
                    <a:lumMod val="50000"/>
                  </a:schemeClr>
                </a:solidFill>
                <a:latin typeface="Arial" charset="0"/>
                <a:ea typeface="Arial" charset="0"/>
              </a:rPr>
              <a:t/>
            </a:r>
            <a:br>
              <a:rPr lang="en-US" altLang="en-US" sz="2800" b="1" dirty="0">
                <a:solidFill>
                  <a:schemeClr val="accent2">
                    <a:lumMod val="50000"/>
                  </a:schemeClr>
                </a:solidFill>
                <a:latin typeface="Arial" charset="0"/>
                <a:ea typeface="Arial" charset="0"/>
              </a:rPr>
            </a:br>
            <a:r>
              <a:rPr lang="en-US" altLang="en-US" sz="36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O</a:t>
            </a:r>
            <a:r>
              <a:rPr lang="en-US" altLang="en-US" sz="3600" b="1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bjetivos</a:t>
            </a:r>
            <a:r>
              <a:rPr lang="en-US" altLang="en-US" sz="3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altLang="en-US" sz="36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M</a:t>
            </a:r>
            <a:r>
              <a:rPr lang="en-US" altLang="en-US" sz="3600" b="1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etas</a:t>
            </a:r>
            <a:r>
              <a:rPr lang="en-US" altLang="en-US" sz="3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 e </a:t>
            </a:r>
            <a:r>
              <a:rPr lang="en-US" altLang="en-US" sz="36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R</a:t>
            </a:r>
            <a:r>
              <a:rPr lang="en-US" altLang="en-US" sz="3600" b="1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esultados</a:t>
            </a:r>
            <a:r>
              <a:rPr sz="3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sz="3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36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188720" y="2328595"/>
            <a:ext cx="93116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1</a:t>
            </a:r>
            <a:r>
              <a:rPr lang="pt-BR" sz="28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Ampliar a cobertura do Programa de Pré-Natal e Puerpério</a:t>
            </a:r>
          </a:p>
        </p:txBody>
      </p:sp>
    </p:spTree>
    <p:extLst>
      <p:ext uri="{BB962C8B-B14F-4D97-AF65-F5344CB8AC3E}">
        <p14:creationId xmlns:p14="http://schemas.microsoft.com/office/powerpoint/2010/main" val="150927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1265"/>
          <p:cNvSpPr>
            <a:spLocks noGrp="1"/>
          </p:cNvSpPr>
          <p:nvPr>
            <p:ph type="title" idx="4294967295"/>
          </p:nvPr>
        </p:nvSpPr>
        <p:spPr>
          <a:xfrm>
            <a:off x="1200193" y="0"/>
            <a:ext cx="9620207" cy="1981200"/>
          </a:xfrm>
          <a:ln/>
        </p:spPr>
        <p:txBody>
          <a:bodyPr vert="horz" wrap="square" lIns="91440" tIns="45720" rIns="91440" bIns="45720" rtlCol="0" anchor="ctr">
            <a:normAutofit fontScale="90000"/>
          </a:bodyPr>
          <a:lstStyle/>
          <a:p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> </a:t>
            </a:r>
            <a:r>
              <a:rPr lang="pt-B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7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 Alcançar 100% de cobertura das gestantes cadastradas no Programa de Pré-Natal e Puerpério da UBS</a:t>
            </a: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b="1" dirty="0">
                <a:latin typeface="Arial" panose="020B0604020202020204" pitchFamily="34" charset="0"/>
                <a:cs typeface="Arial" panose="020B0604020202020204" pitchFamily="34" charset="0"/>
              </a:rPr>
              <a:t>Indicador 1: </a:t>
            </a: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Proporção de gestantes cadastradas no Programa de Pré-Natal e Puerpério.</a:t>
            </a:r>
            <a:b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319" y="2275530"/>
            <a:ext cx="6614534" cy="3276600"/>
          </a:xfrm>
          <a:prstGeom prst="rect">
            <a:avLst/>
          </a:prstGeom>
        </p:spPr>
      </p:pic>
      <p:sp>
        <p:nvSpPr>
          <p:cNvPr id="6" name="CaixaDeTexto 6"/>
          <p:cNvSpPr txBox="1">
            <a:spLocks noChangeArrowheads="1"/>
          </p:cNvSpPr>
          <p:nvPr/>
        </p:nvSpPr>
        <p:spPr bwMode="auto">
          <a:xfrm>
            <a:off x="974382" y="5846460"/>
            <a:ext cx="10166058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Mês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1- </a:t>
            </a:r>
            <a:r>
              <a:rPr lang="pt-BR" sz="2400" dirty="0"/>
              <a:t>14 </a:t>
            </a:r>
            <a:r>
              <a:rPr lang="pt-BR" sz="2400" dirty="0" smtClean="0"/>
              <a:t> </a:t>
            </a:r>
            <a:r>
              <a:rPr lang="pt-BR" sz="2400" dirty="0"/>
              <a:t>(77,8%)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Mês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2- 18(100%)     Mês 3-  12(66,7 %) 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06693" y="4907279"/>
            <a:ext cx="7650667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endParaRPr lang="pt-BR" b="1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pt-BR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09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792480" y="33464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7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. Garantir a 100% das puérperas cadastradas no programa de Pré-Natal e Puerpério da UBS consulta puerperal antes dos 42 dias após o </a:t>
            </a: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parto.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b="1" dirty="0">
                <a:latin typeface="Arial" panose="020B0604020202020204" pitchFamily="34" charset="0"/>
                <a:cs typeface="Arial" panose="020B0604020202020204" pitchFamily="34" charset="0"/>
              </a:rPr>
              <a:t>Indicador 1.2.</a:t>
            </a: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  Proporção de puérperas com consulta até 42 dias após o parto</a:t>
            </a: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71011" y="4484002"/>
            <a:ext cx="10972800" cy="2373998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sp>
        <p:nvSpPr>
          <p:cNvPr id="5" name="CaixaDeTexto 6"/>
          <p:cNvSpPr txBox="1">
            <a:spLocks noChangeArrowheads="1"/>
          </p:cNvSpPr>
          <p:nvPr/>
        </p:nvSpPr>
        <p:spPr bwMode="auto">
          <a:xfrm>
            <a:off x="792480" y="3164220"/>
            <a:ext cx="10166058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Mês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1- </a:t>
            </a:r>
            <a:r>
              <a:rPr lang="pt-BR" sz="2400" dirty="0"/>
              <a:t>3</a:t>
            </a:r>
            <a:r>
              <a:rPr lang="pt-BR" sz="2400" dirty="0" smtClean="0"/>
              <a:t> (100%)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Mês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2- 6 (100%)     Mês 3-  5(100 %) 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27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838200" y="365126"/>
            <a:ext cx="10515600" cy="2225674"/>
          </a:xfrm>
        </p:spPr>
        <p:txBody>
          <a:bodyPr>
            <a:normAutofit fontScale="90000"/>
          </a:bodyPr>
          <a:lstStyle/>
          <a:p>
            <a:r>
              <a:rPr lang="pt-B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2</a:t>
            </a:r>
            <a:r>
              <a:rPr lang="pt-BR" sz="2700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Melhorar a qualidade da atenção ao pré-natal realizado.</a:t>
            </a: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3</a:t>
            </a: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Garantir a 100% das gestantes o ingresso no primeiro trimestre de gestação.</a:t>
            </a:r>
            <a:b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b="1" dirty="0">
                <a:latin typeface="Arial" panose="020B0604020202020204" pitchFamily="34" charset="0"/>
                <a:cs typeface="Arial" panose="020B0604020202020204" pitchFamily="34" charset="0"/>
              </a:rPr>
              <a:t>Indicador 2.1</a:t>
            </a: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 Proporção de gestantes com ingresso no Programa de Pré-natal no primeiro trimestre de gestação.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9285" y="2427693"/>
            <a:ext cx="4834619" cy="3251175"/>
          </a:xfrm>
          <a:prstGeom prst="rect">
            <a:avLst/>
          </a:prstGeom>
        </p:spPr>
      </p:pic>
      <p:sp>
        <p:nvSpPr>
          <p:cNvPr id="5" name="CaixaDeTexto 6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38200" y="5833414"/>
            <a:ext cx="10515600" cy="88537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pPr marL="0" indent="0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Mês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1-</a:t>
            </a:r>
            <a:r>
              <a:rPr lang="pt-BR" sz="2400" dirty="0"/>
              <a:t> 8 (57,1</a:t>
            </a:r>
            <a:r>
              <a:rPr lang="pt-BR" sz="2400" dirty="0" smtClean="0"/>
              <a:t>%)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Mês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2- </a:t>
            </a:r>
            <a:r>
              <a:rPr lang="pt-BR" sz="2400" dirty="0"/>
              <a:t>9 (50,0%) </a:t>
            </a:r>
            <a:r>
              <a:rPr lang="pt-BR" sz="2400" dirty="0" smtClean="0"/>
              <a:t>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3-</a:t>
            </a:r>
            <a:r>
              <a:rPr lang="pt-BR" sz="2400" dirty="0"/>
              <a:t> 9 (75,0</a:t>
            </a:r>
            <a:r>
              <a:rPr lang="pt-BR" sz="2400" dirty="0" smtClean="0"/>
              <a:t>%)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14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94703" y="321972"/>
            <a:ext cx="936294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4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Realizar pelo menos um exame ginecológico por trimestre em 100% das gestantes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540385" algn="just">
              <a:spcAft>
                <a:spcPts val="0"/>
              </a:spcAft>
            </a:pPr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540385" algn="just"/>
            <a:r>
              <a:rPr lang="pt-BR" sz="2400" b="1" dirty="0"/>
              <a:t>Indicador 2.2</a:t>
            </a:r>
            <a:r>
              <a:rPr lang="pt-BR" sz="2400" dirty="0"/>
              <a:t> Proporção de gestantes com pelo menos um exame ginecológico por trimestre.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1356" y="2064367"/>
            <a:ext cx="5187044" cy="3499305"/>
          </a:xfrm>
          <a:prstGeom prst="rect">
            <a:avLst/>
          </a:prstGeom>
        </p:spPr>
      </p:pic>
      <p:sp>
        <p:nvSpPr>
          <p:cNvPr id="5" name="CaixaDeTexto 6"/>
          <p:cNvSpPr txBox="1">
            <a:spLocks noChangeArrowheads="1"/>
          </p:cNvSpPr>
          <p:nvPr/>
        </p:nvSpPr>
        <p:spPr bwMode="auto">
          <a:xfrm>
            <a:off x="838200" y="5833414"/>
            <a:ext cx="10515600" cy="88537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pPr marL="0" indent="0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1-</a:t>
            </a:r>
            <a:r>
              <a:rPr lang="pt-BR" sz="2400" dirty="0" smtClean="0"/>
              <a:t>6 (42,9%) 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Mês 2- </a:t>
            </a:r>
            <a:r>
              <a:rPr lang="pt-BR" sz="2400" dirty="0" smtClean="0"/>
              <a:t>13 (72,2%) 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3-</a:t>
            </a:r>
            <a:r>
              <a:rPr lang="pt-BR" sz="2400" dirty="0" smtClean="0"/>
              <a:t>12 </a:t>
            </a:r>
            <a:r>
              <a:rPr lang="pt-BR" sz="2400" dirty="0"/>
              <a:t>(100%) </a:t>
            </a:r>
            <a:r>
              <a:rPr lang="pt-BR" sz="2400" dirty="0" smtClean="0"/>
              <a:t> 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11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7296" y="2240401"/>
            <a:ext cx="5864341" cy="3387142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682580" y="481713"/>
            <a:ext cx="1055225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5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Realizar pelo menos um exame de mamas em 100% das gestantes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540385" algn="just">
              <a:spcAft>
                <a:spcPts val="0"/>
              </a:spcAft>
            </a:pPr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/>
              <a:t>Indicador 2.3 </a:t>
            </a:r>
            <a:r>
              <a:rPr lang="pt-BR" sz="2400" dirty="0"/>
              <a:t>Proporção de gestantes com pelo menos um exame de mamas durante o pré-natal.</a:t>
            </a:r>
            <a:endParaRPr lang="pt-B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6"/>
          <p:cNvSpPr txBox="1">
            <a:spLocks noChangeArrowheads="1"/>
          </p:cNvSpPr>
          <p:nvPr/>
        </p:nvSpPr>
        <p:spPr bwMode="auto">
          <a:xfrm>
            <a:off x="838200" y="5833414"/>
            <a:ext cx="10515600" cy="88537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pPr marL="0" indent="0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1-</a:t>
            </a:r>
            <a:r>
              <a:rPr lang="pt-BR" sz="2400" dirty="0"/>
              <a:t>9 (64,3%) </a:t>
            </a:r>
            <a:r>
              <a:rPr lang="pt-BR" sz="2400" dirty="0" smtClean="0"/>
              <a:t> 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Mês 2- </a:t>
            </a:r>
            <a:r>
              <a:rPr lang="pt-BR" sz="2400" dirty="0" smtClean="0"/>
              <a:t>15 </a:t>
            </a:r>
            <a:r>
              <a:rPr lang="pt-BR" sz="2400" dirty="0"/>
              <a:t>(83,3</a:t>
            </a:r>
            <a:r>
              <a:rPr lang="pt-BR" sz="2400" dirty="0" smtClean="0"/>
              <a:t>%) 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3-</a:t>
            </a:r>
            <a:r>
              <a:rPr lang="pt-BR" sz="2400" dirty="0" smtClean="0"/>
              <a:t>12 </a:t>
            </a:r>
            <a:r>
              <a:rPr lang="pt-BR" sz="2400" dirty="0"/>
              <a:t>(100%) </a:t>
            </a:r>
            <a:r>
              <a:rPr lang="pt-BR" sz="2400" dirty="0" smtClean="0"/>
              <a:t> 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53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1838" y="2329108"/>
            <a:ext cx="6362162" cy="3337596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851990" y="327166"/>
            <a:ext cx="10230119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/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6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Solicitar todos os exames laboratoriais definidos pelo protocolo a 100% das gestantes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540385" algn="just"/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540385" algn="just"/>
            <a:r>
              <a:rPr lang="pt-BR" sz="2400" b="1" dirty="0" smtClean="0"/>
              <a:t> </a:t>
            </a:r>
            <a:r>
              <a:rPr lang="pt-BR" sz="2400" b="1" dirty="0"/>
              <a:t>Indicador 2.4</a:t>
            </a:r>
            <a:r>
              <a:rPr lang="pt-BR" sz="2400" dirty="0"/>
              <a:t> Proporção de gestantes com solicitação de todos os exames laboratoriais de acordo com o protocolo.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6"/>
          <p:cNvSpPr txBox="1">
            <a:spLocks noChangeArrowheads="1"/>
          </p:cNvSpPr>
          <p:nvPr/>
        </p:nvSpPr>
        <p:spPr bwMode="auto">
          <a:xfrm>
            <a:off x="705119" y="5846293"/>
            <a:ext cx="10515600" cy="88537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pPr marL="0" indent="0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1-</a:t>
            </a:r>
            <a:r>
              <a:rPr lang="pt-BR" sz="2400" dirty="0"/>
              <a:t>14 (100%)</a:t>
            </a:r>
            <a:r>
              <a:rPr lang="pt-BR" sz="2400" dirty="0" smtClean="0"/>
              <a:t>  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Mês 2- </a:t>
            </a:r>
            <a:r>
              <a:rPr lang="pt-BR" sz="2400" dirty="0"/>
              <a:t>16 (88,9</a:t>
            </a:r>
            <a:r>
              <a:rPr lang="pt-BR" sz="2400" dirty="0" smtClean="0"/>
              <a:t>%) 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3-</a:t>
            </a:r>
            <a:r>
              <a:rPr lang="pt-BR" sz="2400" dirty="0" smtClean="0"/>
              <a:t>12 </a:t>
            </a:r>
            <a:r>
              <a:rPr lang="pt-BR" sz="2400" dirty="0"/>
              <a:t>(100%) </a:t>
            </a:r>
            <a:r>
              <a:rPr lang="pt-BR" sz="2400" dirty="0" smtClean="0"/>
              <a:t> 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53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58809" y="159741"/>
            <a:ext cx="1059072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7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Prescrever sulfato ferroso e ácido fólico definidos pelo protocolo a 100% das gestantes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540385" algn="just"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540385" algn="just"/>
            <a:r>
              <a:rPr lang="pt-BR" sz="2400" b="1" dirty="0"/>
              <a:t>Indicador 2.5 </a:t>
            </a:r>
            <a:r>
              <a:rPr lang="pt-BR" sz="2400" dirty="0"/>
              <a:t>Proporção de gestantes com prescrição de sulfato ferroso e ácido fólico.</a:t>
            </a:r>
          </a:p>
          <a:p>
            <a:pPr indent="540385" algn="just">
              <a:spcAft>
                <a:spcPts val="0"/>
              </a:spcAft>
            </a:pPr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540385" algn="just"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9304" y="2009105"/>
            <a:ext cx="5495145" cy="3633782"/>
          </a:xfrm>
          <a:prstGeom prst="rect">
            <a:avLst/>
          </a:prstGeom>
        </p:spPr>
      </p:pic>
      <p:sp>
        <p:nvSpPr>
          <p:cNvPr id="4" name="CaixaDeTexto 6"/>
          <p:cNvSpPr txBox="1">
            <a:spLocks noChangeArrowheads="1"/>
          </p:cNvSpPr>
          <p:nvPr/>
        </p:nvSpPr>
        <p:spPr bwMode="auto">
          <a:xfrm>
            <a:off x="705119" y="5846293"/>
            <a:ext cx="10515600" cy="88537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pPr marL="0" indent="0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1-</a:t>
            </a:r>
            <a:r>
              <a:rPr lang="pt-BR" sz="2400" dirty="0"/>
              <a:t>11(78,6%)</a:t>
            </a:r>
            <a:r>
              <a:rPr lang="pt-BR" sz="2400" dirty="0" smtClean="0"/>
              <a:t>  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Mês 2- </a:t>
            </a:r>
            <a:r>
              <a:rPr lang="pt-BR" sz="2400" dirty="0"/>
              <a:t>16 (88,9</a:t>
            </a:r>
            <a:r>
              <a:rPr lang="pt-BR" sz="2400" dirty="0" smtClean="0"/>
              <a:t>%) 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3-</a:t>
            </a:r>
            <a:r>
              <a:rPr lang="pt-BR" sz="2400" dirty="0" smtClean="0"/>
              <a:t>12 </a:t>
            </a:r>
            <a:r>
              <a:rPr lang="pt-BR" sz="2400" dirty="0"/>
              <a:t>(100%) </a:t>
            </a:r>
            <a:r>
              <a:rPr lang="pt-BR" sz="2400" dirty="0" smtClean="0"/>
              <a:t> 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15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3073"/>
          <p:cNvSpPr>
            <a:spLocks noGrp="1"/>
          </p:cNvSpPr>
          <p:nvPr>
            <p:ph type="title" idx="4294967295"/>
          </p:nvPr>
        </p:nvSpPr>
        <p:spPr>
          <a:xfrm>
            <a:off x="3595670" y="142852"/>
            <a:ext cx="5759450" cy="1143000"/>
          </a:xfrm>
          <a:ln/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n-US" alt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Arial" charset="0"/>
                <a:ea typeface="Arial" charset="0"/>
              </a:rPr>
              <a:t>Introdução</a:t>
            </a:r>
            <a:endParaRPr lang="en-US" altLang="en-US" sz="3200" b="1" dirty="0">
              <a:solidFill>
                <a:schemeClr val="accent2">
                  <a:lumMod val="50000"/>
                </a:schemeClr>
              </a:solidFill>
              <a:latin typeface="Arial" charset="0"/>
              <a:ea typeface="Arial" charset="0"/>
            </a:endParaRPr>
          </a:p>
        </p:txBody>
      </p:sp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1450320" y="1285852"/>
            <a:ext cx="8286808" cy="54726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Em face da progressiva expansão do processo de organização dos serviços de atenção básica nos municípios, a qualificação dos profissionais de saúde ainda é um desafio, sobretudo no que diz respeito ao processo do cuidado, ao acesso a exames e aos seus resultados em tempo oportuno, bem como à integração da Atenção Básica (AB) com a rede, voltada para o cuidado materno-infantil.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Melhores resultados na atenção ao pré-natal 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puerpério  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serão alcançados com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um trabalho qualificado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nas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equipes de  APS e na integração com os demais níveis da Rede de Atenção em Saúde. </a:t>
            </a:r>
          </a:p>
          <a:p>
            <a:pPr marL="0" indent="0" algn="just">
              <a:buNone/>
            </a:pP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042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95459" y="249893"/>
            <a:ext cx="102902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Meta 8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Garantir a 100% das gestantes a atualização da vacina contra o tétano e difteria, incluindo a recomendação para a coqueluche. </a:t>
            </a:r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pt-BR" sz="2400" b="1" dirty="0"/>
              <a:t>Indicador 2.6</a:t>
            </a:r>
            <a:r>
              <a:rPr lang="pt-BR" sz="2400" dirty="0"/>
              <a:t> Proporção de gestantes com a vacina contra o tétano, difteria e coqueluche atualizada</a:t>
            </a:r>
            <a:r>
              <a:rPr lang="pt-BR" sz="2400" b="1" dirty="0"/>
              <a:t>. </a:t>
            </a:r>
            <a:endParaRPr lang="pt-BR" sz="2400" dirty="0"/>
          </a:p>
          <a:p>
            <a:endParaRPr lang="pt-BR" sz="24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6372" y="1970468"/>
            <a:ext cx="5465724" cy="3503053"/>
          </a:xfrm>
          <a:prstGeom prst="rect">
            <a:avLst/>
          </a:prstGeom>
        </p:spPr>
      </p:pic>
      <p:sp>
        <p:nvSpPr>
          <p:cNvPr id="4" name="CaixaDeTexto 6"/>
          <p:cNvSpPr txBox="1">
            <a:spLocks noChangeArrowheads="1"/>
          </p:cNvSpPr>
          <p:nvPr/>
        </p:nvSpPr>
        <p:spPr bwMode="auto">
          <a:xfrm>
            <a:off x="695459" y="5691747"/>
            <a:ext cx="10515600" cy="88537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pPr marL="0" indent="0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1-</a:t>
            </a:r>
            <a:r>
              <a:rPr lang="pt-BR" sz="2400" dirty="0"/>
              <a:t>9 (64,3%) </a:t>
            </a:r>
            <a:r>
              <a:rPr lang="pt-BR" sz="2400" dirty="0" smtClean="0"/>
              <a:t>  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Mês 2- </a:t>
            </a:r>
            <a:r>
              <a:rPr lang="pt-BR" sz="2400" dirty="0"/>
              <a:t>15 (83,3</a:t>
            </a:r>
            <a:r>
              <a:rPr lang="pt-BR" sz="2400" dirty="0" smtClean="0"/>
              <a:t>%) 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3-</a:t>
            </a:r>
            <a:r>
              <a:rPr lang="pt-BR" sz="2400" dirty="0" smtClean="0"/>
              <a:t>12 </a:t>
            </a:r>
            <a:r>
              <a:rPr lang="pt-BR" sz="2400" dirty="0"/>
              <a:t>(100%) </a:t>
            </a:r>
            <a:r>
              <a:rPr lang="pt-BR" sz="2400" dirty="0" smtClean="0"/>
              <a:t> 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49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47730" y="314287"/>
            <a:ext cx="1066370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9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Garantir que 100% das gestantes estejam com o esquema de vacina contra hepatite B completo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540385" algn="just">
              <a:spcAft>
                <a:spcPts val="0"/>
              </a:spcAft>
            </a:pPr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540385" algn="just"/>
            <a:r>
              <a:rPr lang="pt-BR" sz="2400" b="1" dirty="0"/>
              <a:t>Indicador 2.7</a:t>
            </a:r>
            <a:r>
              <a:rPr lang="pt-BR" sz="2400" dirty="0"/>
              <a:t> Proporção de gestantes com o esquema de vacina contra hepatite B completo.</a:t>
            </a:r>
          </a:p>
          <a:p>
            <a:pPr indent="540385" algn="just">
              <a:spcAft>
                <a:spcPts val="0"/>
              </a:spcAft>
            </a:pPr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540385" algn="just"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4265" y="2112137"/>
            <a:ext cx="6310648" cy="3090928"/>
          </a:xfrm>
          <a:prstGeom prst="rect">
            <a:avLst/>
          </a:prstGeom>
        </p:spPr>
      </p:pic>
      <p:sp>
        <p:nvSpPr>
          <p:cNvPr id="4" name="CaixaDeTexto 6"/>
          <p:cNvSpPr txBox="1">
            <a:spLocks noChangeArrowheads="1"/>
          </p:cNvSpPr>
          <p:nvPr/>
        </p:nvSpPr>
        <p:spPr bwMode="auto">
          <a:xfrm>
            <a:off x="695459" y="5691747"/>
            <a:ext cx="10515600" cy="88537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pPr marL="0" indent="0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1-</a:t>
            </a:r>
            <a:r>
              <a:rPr lang="pt-BR" sz="2400" dirty="0" smtClean="0"/>
              <a:t> 6 (42,9%)   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Mês 2- </a:t>
            </a:r>
            <a:r>
              <a:rPr lang="pt-BR" sz="2400" dirty="0" smtClean="0"/>
              <a:t>10 (55,6%)  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3-</a:t>
            </a:r>
            <a:r>
              <a:rPr lang="pt-BR" sz="2400" dirty="0" smtClean="0"/>
              <a:t>10 </a:t>
            </a:r>
            <a:r>
              <a:rPr lang="pt-BR" sz="2400" dirty="0"/>
              <a:t>(83,3%)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/>
              <a:t>  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80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2275" y="198376"/>
            <a:ext cx="10522039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10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Garantir a primeira consulta odontológica programática para 100% das gestantes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540385" algn="just"/>
            <a:r>
              <a:rPr lang="pt-BR" sz="2400" b="1" dirty="0"/>
              <a:t>Indicador 2.8</a:t>
            </a:r>
            <a:r>
              <a:rPr lang="pt-BR" sz="2400" dirty="0"/>
              <a:t> Proporção de gestantes com primeira consulta odontológica programática.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3616" y="2047741"/>
            <a:ext cx="5639285" cy="3515933"/>
          </a:xfrm>
          <a:prstGeom prst="rect">
            <a:avLst/>
          </a:prstGeom>
        </p:spPr>
      </p:pic>
      <p:sp>
        <p:nvSpPr>
          <p:cNvPr id="4" name="CaixaDeTexto 6"/>
          <p:cNvSpPr txBox="1">
            <a:spLocks noChangeArrowheads="1"/>
          </p:cNvSpPr>
          <p:nvPr/>
        </p:nvSpPr>
        <p:spPr bwMode="auto">
          <a:xfrm>
            <a:off x="695459" y="5691747"/>
            <a:ext cx="10515600" cy="88537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pPr marL="0" indent="0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1-0</a:t>
            </a:r>
            <a:r>
              <a:rPr lang="pt-BR" sz="2400" dirty="0" smtClean="0"/>
              <a:t> </a:t>
            </a:r>
            <a:r>
              <a:rPr lang="pt-BR" sz="2400" dirty="0"/>
              <a:t>(0,0</a:t>
            </a:r>
            <a:r>
              <a:rPr lang="pt-BR" sz="2400" dirty="0" smtClean="0"/>
              <a:t>%)   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Mês 2- </a:t>
            </a:r>
            <a:r>
              <a:rPr lang="pt-BR" sz="2400" dirty="0"/>
              <a:t>2 (11,1%) </a:t>
            </a:r>
            <a:r>
              <a:rPr lang="pt-BR" sz="2400" dirty="0" smtClean="0"/>
              <a:t> 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3-</a:t>
            </a:r>
            <a:r>
              <a:rPr lang="pt-BR" sz="2400" dirty="0"/>
              <a:t>2</a:t>
            </a:r>
            <a:r>
              <a:rPr lang="pt-BR" sz="2400" dirty="0" smtClean="0"/>
              <a:t> (16,7%)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/>
              <a:t>  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46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22985" y="261085"/>
            <a:ext cx="97149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11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Examinar as mamas em 100% das puérperas cadastradas no Programa de Pré-Natal e Puerpério.</a:t>
            </a:r>
            <a:endParaRPr lang="pt-BR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922984" y="722750"/>
            <a:ext cx="9714963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12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Examinar o abdome em 100% das puérperas cadastradas no Programa de Pré-Natal e Puerpério.</a:t>
            </a:r>
            <a:endParaRPr lang="pt-BR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922983" y="2061578"/>
            <a:ext cx="98179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13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Realizar exame ginecológico em 100% das puérperas cadastradas no Programa de Pré-Natal e Puerpério.</a:t>
            </a:r>
            <a:endParaRPr lang="pt-BR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922982" y="2551837"/>
            <a:ext cx="981799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14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Avaliar o estado psíquico em 100% das puérperas cadastradas no Programa de Pré-Natal e Puerpério.</a:t>
            </a:r>
            <a:endParaRPr lang="pt-BR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aixaDeTexto 6"/>
          <p:cNvSpPr txBox="1">
            <a:spLocks noChangeArrowheads="1"/>
          </p:cNvSpPr>
          <p:nvPr/>
        </p:nvSpPr>
        <p:spPr bwMode="auto">
          <a:xfrm>
            <a:off x="1219194" y="4230944"/>
            <a:ext cx="9817999" cy="12177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Resultados: </a:t>
            </a:r>
            <a:r>
              <a:rPr lang="pt-BR" sz="2400" dirty="0" smtClean="0"/>
              <a:t>As quatro </a:t>
            </a:r>
            <a:r>
              <a:rPr lang="pt-BR" sz="2400" dirty="0"/>
              <a:t>metas foram cumpridas ao atingir o 100% das usuárias </a:t>
            </a:r>
            <a:r>
              <a:rPr lang="pt-BR" sz="2400" dirty="0" smtClean="0"/>
              <a:t>examinadas e avaliadas </a:t>
            </a:r>
            <a:r>
              <a:rPr lang="pt-BR" sz="2400" dirty="0"/>
              <a:t>em cada um dos três meses</a:t>
            </a:r>
            <a:r>
              <a:rPr lang="pt-BR" sz="2400" dirty="0" smtClean="0"/>
              <a:t>.</a:t>
            </a: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1-3</a:t>
            </a:r>
            <a:r>
              <a:rPr lang="pt-BR" sz="2400" dirty="0" smtClean="0"/>
              <a:t>(100%)  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Mês 2- </a:t>
            </a:r>
            <a:r>
              <a:rPr lang="pt-BR" sz="2400" dirty="0"/>
              <a:t>6</a:t>
            </a:r>
            <a:r>
              <a:rPr lang="pt-BR" sz="2400" dirty="0" smtClean="0"/>
              <a:t> (100 %)  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3-</a:t>
            </a:r>
            <a:r>
              <a:rPr lang="pt-BR" sz="2400" dirty="0"/>
              <a:t>5</a:t>
            </a:r>
            <a:r>
              <a:rPr lang="pt-BR" sz="2400" dirty="0" smtClean="0"/>
              <a:t> (100 %)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/>
              <a:t>  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11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40912" y="492904"/>
            <a:ext cx="1068946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15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Avaliar intercorrências em 100% das puérperas cadastradas no Programa de Pré-Natal e Puerpério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540385" algn="just">
              <a:lnSpc>
                <a:spcPct val="150000"/>
              </a:lnSpc>
            </a:pPr>
            <a:r>
              <a:rPr lang="pt-BR" sz="2400" b="1" dirty="0"/>
              <a:t>Indicador 2.13</a:t>
            </a:r>
            <a:r>
              <a:rPr lang="pt-BR" sz="2400" dirty="0"/>
              <a:t> Proporção de puérperas com avaliação para intercorrências.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1" y="2271651"/>
            <a:ext cx="6323526" cy="3214749"/>
          </a:xfrm>
          <a:prstGeom prst="rect">
            <a:avLst/>
          </a:prstGeom>
        </p:spPr>
      </p:pic>
      <p:sp>
        <p:nvSpPr>
          <p:cNvPr id="4" name="CaixaDeTexto 6"/>
          <p:cNvSpPr txBox="1">
            <a:spLocks noChangeArrowheads="1"/>
          </p:cNvSpPr>
          <p:nvPr/>
        </p:nvSpPr>
        <p:spPr bwMode="auto">
          <a:xfrm>
            <a:off x="695459" y="5691747"/>
            <a:ext cx="10515600" cy="88537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pPr marL="0" indent="0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1-</a:t>
            </a:r>
            <a:r>
              <a:rPr lang="pt-BR" sz="2400" dirty="0" smtClean="0"/>
              <a:t>  </a:t>
            </a:r>
            <a:r>
              <a:rPr lang="pt-BR" sz="2400" dirty="0"/>
              <a:t>2 (66,7%) </a:t>
            </a:r>
            <a:r>
              <a:rPr lang="pt-BR" sz="2400" dirty="0" smtClean="0"/>
              <a:t> 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Mês 2- </a:t>
            </a:r>
            <a:r>
              <a:rPr lang="pt-BR" sz="2400" dirty="0"/>
              <a:t>2 (33,3%) </a:t>
            </a:r>
            <a:r>
              <a:rPr lang="pt-BR" sz="2400" dirty="0" smtClean="0"/>
              <a:t>  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3-</a:t>
            </a:r>
            <a:r>
              <a:rPr lang="pt-BR" sz="2400" dirty="0"/>
              <a:t>0</a:t>
            </a:r>
            <a:r>
              <a:rPr lang="pt-BR" sz="2400" dirty="0" smtClean="0"/>
              <a:t> (</a:t>
            </a:r>
            <a:r>
              <a:rPr lang="pt-BR" sz="2400" dirty="0"/>
              <a:t>0</a:t>
            </a:r>
            <a:r>
              <a:rPr lang="pt-BR" sz="2400" dirty="0" smtClean="0"/>
              <a:t>,0%)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/>
              <a:t>  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84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29047" y="378681"/>
            <a:ext cx="8774806" cy="2793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16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Prescrever a 100% das puérperas um dos métodos de anticoncepção de Pré-Natal e Puerpério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540385" algn="just">
              <a:lnSpc>
                <a:spcPct val="150000"/>
              </a:lnSpc>
            </a:pPr>
            <a:r>
              <a:rPr lang="pt-BR" sz="2400" b="1" dirty="0"/>
              <a:t>Indicador 2.14</a:t>
            </a:r>
            <a:r>
              <a:rPr lang="pt-BR" sz="2400" dirty="0"/>
              <a:t> Proporção de puérperas que receberam prescrição de algum método de anticoncepção.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6"/>
          <p:cNvSpPr txBox="1">
            <a:spLocks noChangeArrowheads="1"/>
          </p:cNvSpPr>
          <p:nvPr/>
        </p:nvSpPr>
        <p:spPr bwMode="auto">
          <a:xfrm>
            <a:off x="1129047" y="3012942"/>
            <a:ext cx="9058142" cy="88537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pPr marL="0" indent="0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1-3</a:t>
            </a:r>
            <a:r>
              <a:rPr lang="pt-BR" sz="2400" dirty="0" smtClean="0"/>
              <a:t> (100%)   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Mês 2- </a:t>
            </a:r>
            <a:r>
              <a:rPr lang="pt-BR" sz="2400" dirty="0"/>
              <a:t>6</a:t>
            </a:r>
            <a:r>
              <a:rPr lang="pt-BR" sz="2400" dirty="0" smtClean="0"/>
              <a:t> </a:t>
            </a:r>
            <a:r>
              <a:rPr lang="pt-BR" sz="2400" dirty="0"/>
              <a:t>(</a:t>
            </a:r>
            <a:r>
              <a:rPr lang="pt-BR" sz="2400" dirty="0" smtClean="0"/>
              <a:t>100%)  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3-</a:t>
            </a:r>
            <a:r>
              <a:rPr lang="pt-BR" sz="2400" dirty="0"/>
              <a:t>5</a:t>
            </a:r>
            <a:r>
              <a:rPr lang="pt-BR" sz="2400" dirty="0" smtClean="0"/>
              <a:t> (100%)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/>
              <a:t>  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09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12124" y="285155"/>
            <a:ext cx="105735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2400" b="1" dirty="0">
                <a:solidFill>
                  <a:srgbClr val="8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Objetivo 3.</a:t>
            </a:r>
            <a:r>
              <a:rPr lang="pt-BR" sz="2400" dirty="0">
                <a:solidFill>
                  <a:srgbClr val="8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Melhorar a adesão ao Programa de Pré-Natal e Puerpério</a:t>
            </a:r>
            <a:r>
              <a:rPr lang="pt-BR" sz="2400" dirty="0" smtClean="0">
                <a:solidFill>
                  <a:srgbClr val="8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pt-BR" sz="2400" dirty="0">
              <a:solidFill>
                <a:srgbClr val="8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17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Realizar busca ativa de 100% das gestantes faltosas às consultas de pré-natal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12124" y="3616066"/>
            <a:ext cx="10728101" cy="1131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18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Realizar busca ativa em 100% das puérperas que não fizeram a consulta de puerpério até 30 dias após o parto.</a:t>
            </a:r>
            <a:endParaRPr lang="pt-B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441102" y="2369734"/>
            <a:ext cx="10515600" cy="88537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 </a:t>
            </a:r>
            <a:r>
              <a:rPr lang="pt-BR" sz="2400" dirty="0" smtClean="0"/>
              <a:t>todas faltosas receberam </a:t>
            </a:r>
            <a:r>
              <a:rPr lang="pt-BR" sz="2400" dirty="0"/>
              <a:t>busca ativa em seu respectivo mês </a:t>
            </a:r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1-3</a:t>
            </a:r>
            <a:r>
              <a:rPr lang="pt-BR" sz="2400" dirty="0" smtClean="0"/>
              <a:t> (100%)   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Mês 2- </a:t>
            </a:r>
            <a:r>
              <a:rPr lang="pt-BR" sz="2400" dirty="0"/>
              <a:t>4</a:t>
            </a:r>
            <a:r>
              <a:rPr lang="pt-BR" sz="2400" dirty="0" smtClean="0"/>
              <a:t> </a:t>
            </a:r>
            <a:r>
              <a:rPr lang="pt-BR" sz="2400" dirty="0"/>
              <a:t>(</a:t>
            </a:r>
            <a:r>
              <a:rPr lang="pt-BR" sz="2400" dirty="0" smtClean="0"/>
              <a:t>100%)  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3-</a:t>
            </a:r>
            <a:r>
              <a:rPr lang="pt-BR" sz="2400" dirty="0"/>
              <a:t>3</a:t>
            </a:r>
            <a:r>
              <a:rPr lang="pt-BR" sz="2400" dirty="0" smtClean="0"/>
              <a:t> (100%)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/>
              <a:t>  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470080" y="5108875"/>
            <a:ext cx="10515600" cy="12177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 </a:t>
            </a:r>
            <a:r>
              <a:rPr lang="pt-BR" sz="2400" dirty="0" smtClean="0"/>
              <a:t>todas </a:t>
            </a:r>
            <a:r>
              <a:rPr lang="pt-BR" sz="2400" dirty="0"/>
              <a:t>as puérperas fizeram </a:t>
            </a:r>
            <a:r>
              <a:rPr lang="pt-BR" sz="2400" dirty="0" smtClean="0"/>
              <a:t>a consulta puerperal </a:t>
            </a:r>
            <a:r>
              <a:rPr lang="pt-BR" sz="2400" dirty="0"/>
              <a:t>em tempo, durante a </a:t>
            </a:r>
            <a:r>
              <a:rPr lang="pt-BR" sz="2400" dirty="0" smtClean="0"/>
              <a:t>intervenção.</a:t>
            </a:r>
          </a:p>
          <a:p>
            <a:pPr marL="0" indent="0">
              <a:buNone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1-0</a:t>
            </a:r>
            <a:r>
              <a:rPr lang="pt-BR" sz="2400" dirty="0" smtClean="0"/>
              <a:t> (0%)   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Mês 2- </a:t>
            </a:r>
            <a:r>
              <a:rPr lang="pt-BR" sz="2400" dirty="0"/>
              <a:t>0</a:t>
            </a:r>
            <a:r>
              <a:rPr lang="pt-BR" sz="2400" dirty="0" smtClean="0"/>
              <a:t> (0%)  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3-</a:t>
            </a:r>
            <a:r>
              <a:rPr lang="pt-BR" sz="2400" dirty="0" smtClean="0"/>
              <a:t>0(0%)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/>
              <a:t>  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90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37882" y="0"/>
            <a:ext cx="108182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2400" b="1" dirty="0">
                <a:solidFill>
                  <a:srgbClr val="8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Objetivo 4</a:t>
            </a:r>
            <a:r>
              <a:rPr lang="pt-BR" sz="2400" dirty="0">
                <a:solidFill>
                  <a:srgbClr val="8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Melhorar o registro do Programa de Pré-Natal e Puerpério.</a:t>
            </a:r>
            <a:endParaRPr lang="pt-BR" sz="2400" dirty="0">
              <a:solidFill>
                <a:srgbClr val="8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19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Manter registro na ficha de acompanhamento/espelho de pré-natal em 100% das gestantes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540385" algn="just">
              <a:lnSpc>
                <a:spcPct val="150000"/>
              </a:lnSpc>
            </a:pPr>
            <a:r>
              <a:rPr lang="pt-BR" sz="2400" b="1" dirty="0"/>
              <a:t>Indicador 4.1</a:t>
            </a:r>
            <a:r>
              <a:rPr lang="pt-BR" sz="2400" dirty="0"/>
              <a:t> Proporção de gestantes com registro na ficha de acompanhamento/espelho de pré-natal. 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1256" y="2678806"/>
            <a:ext cx="5979578" cy="2910626"/>
          </a:xfrm>
          <a:prstGeom prst="rect">
            <a:avLst/>
          </a:prstGeom>
        </p:spPr>
      </p:pic>
      <p:sp>
        <p:nvSpPr>
          <p:cNvPr id="4" name="CaixaDeTexto 6"/>
          <p:cNvSpPr txBox="1">
            <a:spLocks noChangeArrowheads="1"/>
          </p:cNvSpPr>
          <p:nvPr/>
        </p:nvSpPr>
        <p:spPr bwMode="auto">
          <a:xfrm>
            <a:off x="985234" y="5743262"/>
            <a:ext cx="10515600" cy="88537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pPr marL="0" indent="0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1-</a:t>
            </a:r>
            <a:r>
              <a:rPr lang="pt-BR" sz="2400" dirty="0" smtClean="0"/>
              <a:t>  14 (100%)  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Mês 2- </a:t>
            </a:r>
            <a:r>
              <a:rPr lang="pt-BR" sz="2400" dirty="0" smtClean="0"/>
              <a:t>15 (88,3</a:t>
            </a:r>
            <a:r>
              <a:rPr lang="pt-BR" sz="2400" dirty="0"/>
              <a:t>%) </a:t>
            </a:r>
            <a:r>
              <a:rPr lang="pt-BR" sz="2400" dirty="0" smtClean="0"/>
              <a:t>  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3-</a:t>
            </a:r>
            <a:r>
              <a:rPr lang="pt-BR" sz="2400" dirty="0" smtClean="0"/>
              <a:t>12 (100%)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/>
              <a:t>  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57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31065" y="338357"/>
            <a:ext cx="106121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20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Manter registro na ficha de acompanhamento do Programa de Pré-natal e Puerpério 100% das puérperas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540385" algn="just">
              <a:lnSpc>
                <a:spcPct val="150000"/>
              </a:lnSpc>
            </a:pPr>
            <a:r>
              <a:rPr lang="pt-BR" sz="2400" b="1" dirty="0"/>
              <a:t>Indicador 4.2</a:t>
            </a:r>
            <a:r>
              <a:rPr lang="pt-BR" sz="2400" dirty="0"/>
              <a:t> Proporção de puérperas com registro na ficha de acompanhamento do Programa de Pré-Natal e Puerpério.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6"/>
          <p:cNvSpPr txBox="1">
            <a:spLocks noChangeArrowheads="1"/>
          </p:cNvSpPr>
          <p:nvPr/>
        </p:nvSpPr>
        <p:spPr bwMode="auto">
          <a:xfrm>
            <a:off x="727657" y="3038699"/>
            <a:ext cx="10515600" cy="88537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pPr marL="0" indent="0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1-3</a:t>
            </a:r>
            <a:r>
              <a:rPr lang="pt-BR" sz="2400" dirty="0" smtClean="0"/>
              <a:t> (100%)   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Mês 2- </a:t>
            </a:r>
            <a:r>
              <a:rPr lang="pt-BR" sz="2400" dirty="0"/>
              <a:t>6</a:t>
            </a:r>
            <a:r>
              <a:rPr lang="pt-BR" sz="2400" dirty="0" smtClean="0"/>
              <a:t> </a:t>
            </a:r>
            <a:r>
              <a:rPr lang="pt-BR" sz="2400" dirty="0"/>
              <a:t>(</a:t>
            </a:r>
            <a:r>
              <a:rPr lang="pt-BR" sz="2400" dirty="0" smtClean="0"/>
              <a:t>100%)  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3-</a:t>
            </a:r>
            <a:r>
              <a:rPr lang="pt-BR" sz="2400" dirty="0"/>
              <a:t>5</a:t>
            </a:r>
            <a:r>
              <a:rPr lang="pt-BR" sz="2400" dirty="0" smtClean="0"/>
              <a:t> (100%)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/>
              <a:t>  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07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75763" y="446244"/>
            <a:ext cx="10238705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5</a:t>
            </a:r>
            <a:r>
              <a:rPr lang="pt-BR" sz="2400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Realizar avaliação de risco.</a:t>
            </a:r>
          </a:p>
          <a:p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21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Avaliar risco gestacional em 100% das gestantes.</a:t>
            </a:r>
          </a:p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/>
              <a:t>Indicador 5.1</a:t>
            </a:r>
            <a:r>
              <a:rPr lang="pt-BR" sz="2400" dirty="0"/>
              <a:t> Proporção de gestantes com avaliação de risco gestacional.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8348" y="2292903"/>
            <a:ext cx="6053071" cy="3283649"/>
          </a:xfrm>
          <a:prstGeom prst="rect">
            <a:avLst/>
          </a:prstGeom>
        </p:spPr>
      </p:pic>
      <p:sp>
        <p:nvSpPr>
          <p:cNvPr id="4" name="CaixaDeTexto 6"/>
          <p:cNvSpPr txBox="1">
            <a:spLocks noChangeArrowheads="1"/>
          </p:cNvSpPr>
          <p:nvPr/>
        </p:nvSpPr>
        <p:spPr bwMode="auto">
          <a:xfrm>
            <a:off x="985234" y="5743262"/>
            <a:ext cx="10515600" cy="88537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pPr marL="0" indent="0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1-</a:t>
            </a:r>
            <a:r>
              <a:rPr lang="pt-BR" sz="2400" dirty="0" smtClean="0"/>
              <a:t> </a:t>
            </a:r>
            <a:r>
              <a:rPr lang="pt-BR" sz="2400" dirty="0"/>
              <a:t>11 (78,6%) </a:t>
            </a:r>
            <a:r>
              <a:rPr lang="pt-BR" sz="2400" dirty="0" smtClean="0"/>
              <a:t>   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Mês 2-</a:t>
            </a:r>
            <a:r>
              <a:rPr lang="pt-BR" sz="2400" dirty="0"/>
              <a:t>14 (77,8%)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/>
              <a:t>  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3-</a:t>
            </a:r>
            <a:r>
              <a:rPr lang="pt-BR" sz="2400" dirty="0" smtClean="0"/>
              <a:t>12 (100%)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/>
              <a:t>  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26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 algn="ctr"/>
            <a:r>
              <a:rPr lang="pt-BR" sz="3200" b="1" dirty="0" smtClean="0">
                <a:solidFill>
                  <a:srgbClr val="8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Caracterização </a:t>
            </a:r>
            <a:r>
              <a:rPr lang="pt-BR" sz="3200" b="1" dirty="0">
                <a:solidFill>
                  <a:srgbClr val="8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 município</a:t>
            </a: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pt-BR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1217" y="783492"/>
            <a:ext cx="8229600" cy="488321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pt-BR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Rio Grande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/RS</a:t>
            </a:r>
          </a:p>
          <a:p>
            <a:pPr marL="0" indent="0" algn="just"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População  total: 207.036 habitantes</a:t>
            </a:r>
          </a:p>
          <a:p>
            <a:pPr marL="0" indent="0" algn="just">
              <a:buNone/>
            </a:pPr>
            <a:r>
              <a:rPr lang="pt-BR" dirty="0" smtClean="0"/>
              <a:t> </a:t>
            </a:r>
            <a:r>
              <a:rPr lang="pt-BR" dirty="0"/>
              <a:t>(IBGE, 2014</a:t>
            </a:r>
            <a:r>
              <a:rPr lang="pt-BR" dirty="0" smtClean="0"/>
              <a:t>).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Sistema de saúde composto por:</a:t>
            </a:r>
          </a:p>
          <a:p>
            <a:pPr algn="just"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22 </a:t>
            </a:r>
            <a:r>
              <a:rPr lang="pt-BR" dirty="0">
                <a:latin typeface="Arial" pitchFamily="34" charset="0"/>
                <a:cs typeface="Arial" pitchFamily="34" charset="0"/>
              </a:rPr>
              <a:t>UBS com ESF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8 </a:t>
            </a:r>
            <a:r>
              <a:rPr lang="pt-BR" dirty="0">
                <a:latin typeface="Arial" pitchFamily="34" charset="0"/>
                <a:cs typeface="Arial" pitchFamily="34" charset="0"/>
              </a:rPr>
              <a:t>UBS tradicionais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36 Equipes de Saúde Familiar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pt-BR" dirty="0">
                <a:latin typeface="Arial" pitchFamily="34" charset="0"/>
                <a:cs typeface="Arial" pitchFamily="34" charset="0"/>
              </a:rPr>
              <a:t>Centro de Atenção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Psicossocial(CAPS</a:t>
            </a:r>
            <a:r>
              <a:rPr lang="pt-BR" dirty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4 Unidades Hospitalares</a:t>
            </a:r>
            <a:endParaRPr lang="pt-BR" dirty="0"/>
          </a:p>
        </p:txBody>
      </p:sp>
      <p:pic>
        <p:nvPicPr>
          <p:cNvPr id="1026" name="Picture 2" descr="Localização de Rio Gran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319" y="2109056"/>
            <a:ext cx="4146996" cy="313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6989203" y="5246896"/>
            <a:ext cx="40351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Figura1Mapa localização de </a:t>
            </a:r>
            <a:r>
              <a:rPr lang="pt-BR" dirty="0" smtClean="0"/>
              <a:t>Rio Grande </a:t>
            </a:r>
            <a:r>
              <a:rPr lang="pt-BR" dirty="0"/>
              <a:t>no estado do Rio Grande do sul e no Brasil .</a:t>
            </a:r>
          </a:p>
          <a:p>
            <a:r>
              <a:rPr lang="pt-BR" dirty="0"/>
              <a:t>Fonte: https://pt.wikipedia.org</a:t>
            </a:r>
          </a:p>
        </p:txBody>
      </p:sp>
    </p:spTree>
    <p:extLst>
      <p:ext uri="{BB962C8B-B14F-4D97-AF65-F5344CB8AC3E}">
        <p14:creationId xmlns:p14="http://schemas.microsoft.com/office/powerpoint/2010/main" val="389354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29803" y="158053"/>
            <a:ext cx="972784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2400" b="1" dirty="0">
                <a:solidFill>
                  <a:srgbClr val="8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Objetivo 6</a:t>
            </a:r>
            <a:r>
              <a:rPr lang="pt-BR" sz="2400" dirty="0">
                <a:solidFill>
                  <a:srgbClr val="8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Promover a saúde no pré-natal</a:t>
            </a:r>
            <a:r>
              <a:rPr lang="pt-BR" sz="2400" dirty="0" smtClean="0">
                <a:solidFill>
                  <a:srgbClr val="8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sz="2400" dirty="0">
              <a:solidFill>
                <a:srgbClr val="8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22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Garantir a 100% das gestantes orientação nutricional durante a gestação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pt-BR" sz="2400" b="1" dirty="0"/>
              <a:t>Indicador 6.1</a:t>
            </a:r>
            <a:r>
              <a:rPr lang="pt-BR" sz="2400" dirty="0"/>
              <a:t> Proporção de gestantes que receberam orientação nutricional.</a:t>
            </a:r>
          </a:p>
          <a:p>
            <a:r>
              <a:rPr lang="pt-BR" sz="2400" dirty="0"/>
              <a:t>  </a:t>
            </a:r>
          </a:p>
          <a:p>
            <a:pPr indent="540385" algn="just"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8553" y="2582496"/>
            <a:ext cx="5653825" cy="2697842"/>
          </a:xfrm>
          <a:prstGeom prst="rect">
            <a:avLst/>
          </a:prstGeom>
        </p:spPr>
      </p:pic>
      <p:sp>
        <p:nvSpPr>
          <p:cNvPr id="4" name="CaixaDeTexto 6"/>
          <p:cNvSpPr txBox="1">
            <a:spLocks noChangeArrowheads="1"/>
          </p:cNvSpPr>
          <p:nvPr/>
        </p:nvSpPr>
        <p:spPr bwMode="auto">
          <a:xfrm>
            <a:off x="927279" y="5500696"/>
            <a:ext cx="9388698" cy="88537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pPr marL="0" indent="0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1-</a:t>
            </a:r>
            <a:r>
              <a:rPr lang="pt-BR" sz="2400" dirty="0" smtClean="0"/>
              <a:t> 14(100%)    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Mês 2-</a:t>
            </a:r>
            <a:r>
              <a:rPr lang="pt-BR" sz="2400" dirty="0"/>
              <a:t>16 (88,9 %)</a:t>
            </a:r>
            <a:r>
              <a:rPr lang="pt-BR" sz="2400" dirty="0" smtClean="0"/>
              <a:t>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/>
              <a:t>  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3-</a:t>
            </a:r>
            <a:r>
              <a:rPr lang="pt-BR" sz="2400" dirty="0" smtClean="0"/>
              <a:t>12 (100%)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/>
              <a:t>  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68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94703" y="159741"/>
            <a:ext cx="956900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23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Orientar o aleitamento materno a 100% das gestantes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Indicador 6.2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Proporção de gestantes que receberam orientação sobre aleitamento materno.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1376" y="1779356"/>
            <a:ext cx="5442026" cy="3462346"/>
          </a:xfrm>
          <a:prstGeom prst="rect">
            <a:avLst/>
          </a:prstGeom>
        </p:spPr>
      </p:pic>
      <p:sp>
        <p:nvSpPr>
          <p:cNvPr id="5" name="CaixaDeTexto 6"/>
          <p:cNvSpPr txBox="1">
            <a:spLocks noChangeArrowheads="1"/>
          </p:cNvSpPr>
          <p:nvPr/>
        </p:nvSpPr>
        <p:spPr bwMode="auto">
          <a:xfrm>
            <a:off x="1094703" y="5526454"/>
            <a:ext cx="9388698" cy="88537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pPr marL="0" indent="0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1-</a:t>
            </a:r>
            <a:r>
              <a:rPr lang="pt-BR" sz="2400" dirty="0" smtClean="0"/>
              <a:t> </a:t>
            </a:r>
            <a:r>
              <a:rPr lang="pt-BR" sz="2400" dirty="0"/>
              <a:t>12 ( 85,7%) </a:t>
            </a:r>
            <a:r>
              <a:rPr lang="pt-BR" sz="2400" dirty="0" smtClean="0"/>
              <a:t>    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Mês 2-</a:t>
            </a:r>
            <a:r>
              <a:rPr lang="pt-BR" sz="2400" dirty="0"/>
              <a:t>16 (88,9 %)</a:t>
            </a:r>
            <a:r>
              <a:rPr lang="pt-BR" sz="2400" dirty="0" smtClean="0"/>
              <a:t>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/>
              <a:t>  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3-</a:t>
            </a:r>
            <a:r>
              <a:rPr lang="pt-BR" sz="2400" dirty="0" smtClean="0"/>
              <a:t>12 (100%)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/>
              <a:t>  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29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49497" y="417318"/>
            <a:ext cx="976647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24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Orientar 100% das gestantes sobre os cuidados com o recém-nascido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540385" algn="just">
              <a:spcAft>
                <a:spcPts val="0"/>
              </a:spcAft>
            </a:pPr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540385" algn="just">
              <a:spcAft>
                <a:spcPts val="0"/>
              </a:spcAft>
            </a:pPr>
            <a:r>
              <a:rPr lang="pt-BR" sz="2400" b="1" dirty="0"/>
              <a:t>Indicador 6.3</a:t>
            </a:r>
            <a:r>
              <a:rPr lang="pt-BR" sz="2400" dirty="0"/>
              <a:t> Proporção de gestantes que receberam orientação sobre os cuidados com o recém-nascido. </a:t>
            </a:r>
            <a:endParaRPr lang="pt-B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6198" y="2285452"/>
            <a:ext cx="5700909" cy="3471404"/>
          </a:xfrm>
          <a:prstGeom prst="rect">
            <a:avLst/>
          </a:prstGeom>
        </p:spPr>
      </p:pic>
      <p:sp>
        <p:nvSpPr>
          <p:cNvPr id="4" name="CaixaDeTexto 6"/>
          <p:cNvSpPr txBox="1">
            <a:spLocks noChangeArrowheads="1"/>
          </p:cNvSpPr>
          <p:nvPr/>
        </p:nvSpPr>
        <p:spPr bwMode="auto">
          <a:xfrm>
            <a:off x="1298409" y="5874184"/>
            <a:ext cx="9388698" cy="88537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pPr marL="0" indent="0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1-</a:t>
            </a:r>
            <a:r>
              <a:rPr lang="pt-BR" sz="2400" dirty="0" smtClean="0"/>
              <a:t> </a:t>
            </a:r>
            <a:r>
              <a:rPr lang="pt-BR" sz="2400" dirty="0"/>
              <a:t>8 (57,1</a:t>
            </a:r>
            <a:r>
              <a:rPr lang="pt-BR" sz="2400" dirty="0" smtClean="0"/>
              <a:t>%) 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2-</a:t>
            </a:r>
            <a:r>
              <a:rPr lang="pt-BR" sz="2400" dirty="0"/>
              <a:t>15 (83,3%) </a:t>
            </a:r>
            <a:r>
              <a:rPr lang="pt-BR" sz="2400" dirty="0" smtClean="0"/>
              <a:t>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3-</a:t>
            </a:r>
            <a:r>
              <a:rPr lang="pt-BR" sz="2400" dirty="0" smtClean="0"/>
              <a:t>12 (100%)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/>
              <a:t>  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85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42681" y="391560"/>
            <a:ext cx="1006269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/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25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Orientar 100% das gestantes sobre anticoncepção após o parto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540385" algn="just"/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540385" algn="just"/>
            <a:r>
              <a:rPr lang="pt-BR" sz="2400" b="1" dirty="0" smtClean="0"/>
              <a:t> </a:t>
            </a:r>
            <a:r>
              <a:rPr lang="pt-BR" sz="2400" b="1" dirty="0"/>
              <a:t>Indicador 6.4</a:t>
            </a:r>
            <a:r>
              <a:rPr lang="pt-BR" sz="2400" dirty="0"/>
              <a:t> Proporção de gestantes que receberam orientação sobre anticoncepção após o parto.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7480" y="2143013"/>
            <a:ext cx="6347896" cy="3227477"/>
          </a:xfrm>
          <a:prstGeom prst="rect">
            <a:avLst/>
          </a:prstGeom>
        </p:spPr>
      </p:pic>
      <p:sp>
        <p:nvSpPr>
          <p:cNvPr id="4" name="CaixaDeTexto 6"/>
          <p:cNvSpPr txBox="1">
            <a:spLocks noChangeArrowheads="1"/>
          </p:cNvSpPr>
          <p:nvPr/>
        </p:nvSpPr>
        <p:spPr bwMode="auto">
          <a:xfrm>
            <a:off x="1416677" y="5616607"/>
            <a:ext cx="9388698" cy="88537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pPr marL="0" indent="0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1-</a:t>
            </a:r>
            <a:r>
              <a:rPr lang="pt-BR" sz="2400" dirty="0" smtClean="0"/>
              <a:t> </a:t>
            </a:r>
            <a:r>
              <a:rPr lang="pt-BR" sz="2400" dirty="0"/>
              <a:t>4 (28,6%) </a:t>
            </a:r>
            <a:r>
              <a:rPr lang="pt-BR" sz="2400" dirty="0" smtClean="0"/>
              <a:t>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2-</a:t>
            </a:r>
            <a:r>
              <a:rPr lang="pt-BR" sz="2400" dirty="0"/>
              <a:t>10 (55,6%) </a:t>
            </a:r>
            <a:r>
              <a:rPr lang="pt-BR" sz="2400" dirty="0" smtClean="0"/>
              <a:t>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3-</a:t>
            </a:r>
            <a:r>
              <a:rPr lang="pt-BR" sz="2400" dirty="0" smtClean="0"/>
              <a:t>12 (100%)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/>
              <a:t>  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41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8156" y="2210836"/>
            <a:ext cx="7185545" cy="3417232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472224" y="248205"/>
            <a:ext cx="10848305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26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Orientar 100% das gestantes sobre os riscos do tabagismo e do uso de álcool e drogas na gestação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540385" algn="just">
              <a:spcAft>
                <a:spcPts val="0"/>
              </a:spcAft>
            </a:pPr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540385" algn="just"/>
            <a:r>
              <a:rPr lang="pt-BR" sz="2400" b="1" dirty="0"/>
              <a:t>Indicador 6.5</a:t>
            </a:r>
            <a:r>
              <a:rPr lang="pt-BR" sz="2400" dirty="0"/>
              <a:t> Proporção de gestantes que receberam orientação sobre os riscos do tabagismo e do uso de álcool e drogas na gestação. 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6"/>
          <p:cNvSpPr txBox="1">
            <a:spLocks noChangeArrowheads="1"/>
          </p:cNvSpPr>
          <p:nvPr/>
        </p:nvSpPr>
        <p:spPr bwMode="auto">
          <a:xfrm>
            <a:off x="1202027" y="5784032"/>
            <a:ext cx="9388698" cy="88537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pPr marL="0" indent="0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1-</a:t>
            </a:r>
            <a:r>
              <a:rPr lang="pt-BR" sz="2400" dirty="0" smtClean="0"/>
              <a:t> </a:t>
            </a:r>
            <a:r>
              <a:rPr lang="pt-BR" sz="2400" dirty="0"/>
              <a:t>13 (92,9%) </a:t>
            </a:r>
            <a:r>
              <a:rPr lang="pt-BR" sz="2400" dirty="0" smtClean="0"/>
              <a:t>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2-</a:t>
            </a:r>
            <a:r>
              <a:rPr lang="pt-BR" sz="2400" dirty="0"/>
              <a:t>16 (88,9</a:t>
            </a:r>
            <a:r>
              <a:rPr lang="pt-BR" sz="2400" dirty="0" smtClean="0"/>
              <a:t>%)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3-</a:t>
            </a:r>
            <a:r>
              <a:rPr lang="pt-BR" sz="2400" dirty="0" smtClean="0"/>
              <a:t>12 (100%)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/>
              <a:t>  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91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04044" y="468833"/>
            <a:ext cx="97793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27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Orientar 100% das gestantes sobre higiene bucal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540385" algn="just">
              <a:lnSpc>
                <a:spcPct val="150000"/>
              </a:lnSpc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Indicador 6.6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Proporção de gestantes que receberam   orientação sobre higiene bucal. 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0631" y="1934131"/>
            <a:ext cx="6104586" cy="3723523"/>
          </a:xfrm>
          <a:prstGeom prst="rect">
            <a:avLst/>
          </a:prstGeom>
        </p:spPr>
      </p:pic>
      <p:sp>
        <p:nvSpPr>
          <p:cNvPr id="4" name="CaixaDeTexto 6"/>
          <p:cNvSpPr txBox="1">
            <a:spLocks noChangeArrowheads="1"/>
          </p:cNvSpPr>
          <p:nvPr/>
        </p:nvSpPr>
        <p:spPr bwMode="auto">
          <a:xfrm>
            <a:off x="1202027" y="5784032"/>
            <a:ext cx="9388698" cy="88537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pPr marL="0" indent="0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1-</a:t>
            </a:r>
            <a:r>
              <a:rPr lang="pt-BR" sz="2400" dirty="0" smtClean="0"/>
              <a:t> </a:t>
            </a:r>
            <a:r>
              <a:rPr lang="pt-BR" sz="2400" dirty="0"/>
              <a:t>12 (85.7%) </a:t>
            </a:r>
            <a:r>
              <a:rPr lang="pt-BR" sz="2400" dirty="0" smtClean="0"/>
              <a:t>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2-</a:t>
            </a:r>
            <a:r>
              <a:rPr lang="pt-BR" sz="2400" dirty="0"/>
              <a:t>16 (88,9</a:t>
            </a:r>
            <a:r>
              <a:rPr lang="pt-BR" sz="2400" dirty="0" smtClean="0"/>
              <a:t>%)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3-</a:t>
            </a:r>
            <a:r>
              <a:rPr lang="pt-BR" sz="2400" dirty="0" smtClean="0"/>
              <a:t>12 (100%)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/>
              <a:t>  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49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33589" y="338358"/>
            <a:ext cx="10912698" cy="1131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28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Orientar 100% das puérperas cadastradas no Programa de Pré-Natal e Puerpério sobre os cuidados do recém-nascido.</a:t>
            </a:r>
            <a:endParaRPr lang="pt-B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33589" y="1470206"/>
            <a:ext cx="10912698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29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Orientar 100% das puérperas cadastradas no Programa de Pré-Natal e Puerpério sobre aleitamento materno exclusivo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540385" algn="just">
              <a:lnSpc>
                <a:spcPct val="150000"/>
              </a:lnSpc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30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Orientar 100% das puérperas cadastradas no Programa de Pré-Natal e Puerpério sobre planejamento familiar.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724437" y="4194029"/>
            <a:ext cx="10515600" cy="16784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 </a:t>
            </a:r>
            <a:r>
              <a:rPr lang="pt-BR" sz="2400" dirty="0" smtClean="0"/>
              <a:t> </a:t>
            </a:r>
            <a:r>
              <a:rPr lang="pt-BR" sz="2400" dirty="0"/>
              <a:t>As metas acima, foram cumpridas, atingindo 100% das usuárias avaliadas no período. </a:t>
            </a:r>
          </a:p>
          <a:p>
            <a:pPr marL="0" indent="0">
              <a:buNone/>
            </a:pPr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1-3</a:t>
            </a:r>
            <a:r>
              <a:rPr lang="pt-BR" sz="2400" dirty="0" smtClean="0"/>
              <a:t> (100%)   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Mês 2- </a:t>
            </a:r>
            <a:r>
              <a:rPr lang="pt-BR" sz="2400" dirty="0"/>
              <a:t>6</a:t>
            </a:r>
            <a:r>
              <a:rPr lang="pt-BR" sz="2400" dirty="0" smtClean="0"/>
              <a:t> </a:t>
            </a:r>
            <a:r>
              <a:rPr lang="pt-BR" sz="2400" dirty="0"/>
              <a:t>(</a:t>
            </a:r>
            <a:r>
              <a:rPr lang="pt-BR" sz="2400" dirty="0" smtClean="0"/>
              <a:t>100%)  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3-</a:t>
            </a:r>
            <a:r>
              <a:rPr lang="pt-BR" sz="2400" dirty="0"/>
              <a:t>5</a:t>
            </a:r>
            <a:r>
              <a:rPr lang="pt-BR" sz="2400" dirty="0" smtClean="0"/>
              <a:t> (100%)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/>
              <a:t>  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44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ítulo 44033"/>
          <p:cNvSpPr>
            <a:spLocks noGrp="1"/>
          </p:cNvSpPr>
          <p:nvPr>
            <p:ph type="title" idx="4294967295"/>
          </p:nvPr>
        </p:nvSpPr>
        <p:spPr>
          <a:xfrm>
            <a:off x="1981200" y="260648"/>
            <a:ext cx="8229600" cy="792088"/>
          </a:xfrm>
          <a:ln/>
        </p:spPr>
        <p:txBody>
          <a:bodyPr vert="horz" wrap="square" lIns="91440" tIns="45720" rIns="91440" bIns="45720" rtlCol="0" anchor="ctr">
            <a:normAutofit/>
          </a:bodyPr>
          <a:lstStyle/>
          <a:p>
            <a:pPr algn="ctr"/>
            <a:r>
              <a:rPr lang="en-US" altLang="en-US" sz="2800" b="1" dirty="0" err="1" smtClean="0">
                <a:solidFill>
                  <a:schemeClr val="accent2">
                    <a:lumMod val="50000"/>
                  </a:schemeClr>
                </a:solidFill>
                <a:latin typeface="Arial" charset="0"/>
                <a:ea typeface="Arial" charset="0"/>
              </a:rPr>
              <a:t>Discussão</a:t>
            </a:r>
            <a:endParaRPr lang="en-US" altLang="en-US" sz="2800" b="1" dirty="0">
              <a:solidFill>
                <a:schemeClr val="accent2">
                  <a:lumMod val="50000"/>
                </a:schemeClr>
              </a:solidFill>
              <a:latin typeface="Arial" charset="0"/>
              <a:ea typeface="Arial" charset="0"/>
            </a:endParaRPr>
          </a:p>
        </p:txBody>
      </p:sp>
      <p:sp>
        <p:nvSpPr>
          <p:cNvPr id="44035" name="Espaço Reservado para Conteúdo 44034"/>
          <p:cNvSpPr>
            <a:spLocks noGrp="1"/>
          </p:cNvSpPr>
          <p:nvPr>
            <p:ph type="body" idx="1"/>
          </p:nvPr>
        </p:nvSpPr>
        <p:spPr>
          <a:xfrm>
            <a:off x="1981200" y="1052736"/>
            <a:ext cx="8363272" cy="5400740"/>
          </a:xfrm>
          <a:ln/>
        </p:spPr>
        <p:txBody>
          <a:bodyPr vert="horz" wrap="square" lIns="91440" tIns="45720" rIns="91440" bIns="45720" rtlCol="0" anchor="t" anchorCtr="0">
            <a:normAutofit fontScale="92500" lnSpcReduction="10000"/>
          </a:bodyPr>
          <a:lstStyle/>
          <a:p>
            <a:pPr algn="ctr">
              <a:buNone/>
            </a:pPr>
            <a:r>
              <a:rPr lang="en-US" altLang="en-US" sz="3600" dirty="0">
                <a:latin typeface="Arial" charset="0"/>
                <a:ea typeface="Arial" charset="0"/>
              </a:rPr>
              <a:t>Importância da intervenção: </a:t>
            </a:r>
          </a:p>
          <a:p>
            <a:pPr marL="0" indent="0">
              <a:buNone/>
            </a:pPr>
            <a:r>
              <a:rPr lang="en-US" altLang="en-US" b="1" u="sng" dirty="0" smtClean="0">
                <a:latin typeface="Arial" charset="0"/>
                <a:ea typeface="Arial" charset="0"/>
              </a:rPr>
              <a:t>EQUIPE</a:t>
            </a:r>
          </a:p>
          <a:p>
            <a:pPr marL="0" indent="0"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Melhorou a capacitação da equipe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  <a:endParaRPr lang="en-US" altLang="en-US" b="1" u="sng" dirty="0" smtClean="0">
              <a:latin typeface="Arial" charset="0"/>
              <a:ea typeface="Arial" charset="0"/>
            </a:endParaRPr>
          </a:p>
          <a:p>
            <a:pPr marL="0" indent="0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Equipe </a:t>
            </a:r>
            <a:r>
              <a:rPr lang="pt-BR" dirty="0">
                <a:latin typeface="Arial" pitchFamily="34" charset="0"/>
                <a:cs typeface="Arial" pitchFamily="34" charset="0"/>
              </a:rPr>
              <a:t>mais unida 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comprometida. </a:t>
            </a:r>
            <a:endParaRPr lang="en-US" altLang="en-US" dirty="0" smtClean="0">
              <a:latin typeface="Arial" pitchFamily="34" charset="0"/>
              <a:ea typeface="Arial" charset="0"/>
              <a:cs typeface="Arial" pitchFamily="34" charset="0"/>
            </a:endParaRPr>
          </a:p>
          <a:p>
            <a:pPr marL="0" indent="0">
              <a:buNone/>
            </a:pPr>
            <a:endParaRPr lang="en-US" altLang="en-US" b="1" u="sng" dirty="0" smtClean="0">
              <a:latin typeface="Arial" charset="0"/>
              <a:ea typeface="Arial" charset="0"/>
            </a:endParaRPr>
          </a:p>
          <a:p>
            <a:pPr marL="0" indent="0">
              <a:buNone/>
            </a:pPr>
            <a:r>
              <a:rPr lang="en-US" altLang="en-US" b="1" u="sng" dirty="0" smtClean="0">
                <a:latin typeface="Arial" charset="0"/>
                <a:ea typeface="Arial" charset="0"/>
              </a:rPr>
              <a:t>SERVIÇO</a:t>
            </a:r>
          </a:p>
          <a:p>
            <a:pPr marL="0" indent="0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Melhor </a:t>
            </a:r>
            <a:r>
              <a:rPr lang="pt-BR" dirty="0">
                <a:latin typeface="Arial" pitchFamily="34" charset="0"/>
                <a:cs typeface="Arial" pitchFamily="34" charset="0"/>
              </a:rPr>
              <a:t>organização do trabalho na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UBS.</a:t>
            </a:r>
          </a:p>
          <a:p>
            <a:pPr marL="0" indent="0"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Melhoria dos registros e a qualificação da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atenção.</a:t>
            </a:r>
          </a:p>
          <a:p>
            <a:pPr marL="0" indent="0">
              <a:buNone/>
            </a:pPr>
            <a:endParaRPr lang="en-US" altLang="en-US" b="1" u="sng" dirty="0" smtClean="0">
              <a:latin typeface="Arial" charset="0"/>
              <a:ea typeface="Arial" charset="0"/>
            </a:endParaRPr>
          </a:p>
          <a:p>
            <a:pPr marL="0" indent="0">
              <a:buNone/>
            </a:pPr>
            <a:r>
              <a:rPr lang="en-US" altLang="en-US" b="1" u="sng" dirty="0" smtClean="0">
                <a:latin typeface="Arial" charset="0"/>
                <a:ea typeface="Arial" charset="0"/>
              </a:rPr>
              <a:t>COMUNIDADE</a:t>
            </a:r>
          </a:p>
          <a:p>
            <a:pPr marL="0" indent="0">
              <a:buNone/>
            </a:pPr>
            <a:r>
              <a:rPr lang="pt-BR" altLang="en-US" dirty="0" smtClean="0">
                <a:latin typeface="Arial" charset="0"/>
                <a:ea typeface="Arial" charset="0"/>
              </a:rPr>
              <a:t>Maior</a:t>
            </a:r>
            <a:r>
              <a:rPr lang="en-US" altLang="en-US" dirty="0" smtClean="0">
                <a:latin typeface="Arial" charset="0"/>
                <a:ea typeface="Arial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vínculo</a:t>
            </a:r>
            <a:r>
              <a:rPr lang="en-US" altLang="en-US" dirty="0" smtClean="0">
                <a:latin typeface="Arial" charset="0"/>
                <a:ea typeface="Arial" charset="0"/>
              </a:rPr>
              <a:t> com a comunidade.</a:t>
            </a:r>
          </a:p>
          <a:p>
            <a:pPr marL="0" indent="0">
              <a:buNone/>
            </a:pPr>
            <a:r>
              <a:rPr lang="en-US" altLang="en-US" dirty="0" smtClean="0">
                <a:latin typeface="Arial" charset="0"/>
                <a:ea typeface="Arial" charset="0"/>
              </a:rPr>
              <a:t>Melhor qualidade do atendimento.</a:t>
            </a:r>
          </a:p>
        </p:txBody>
      </p:sp>
    </p:spTree>
    <p:extLst>
      <p:ext uri="{BB962C8B-B14F-4D97-AF65-F5344CB8AC3E}">
        <p14:creationId xmlns:p14="http://schemas.microsoft.com/office/powerpoint/2010/main" val="404044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ítulo 45057"/>
          <p:cNvSpPr>
            <a:spLocks noGrp="1"/>
          </p:cNvSpPr>
          <p:nvPr>
            <p:ph type="title" idx="4294967295"/>
          </p:nvPr>
        </p:nvSpPr>
        <p:spPr>
          <a:xfrm>
            <a:off x="1848265" y="141667"/>
            <a:ext cx="7793333" cy="1036372"/>
          </a:xfrm>
          <a:ln/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n-US" altLang="en-US" sz="2800" b="1" dirty="0" err="1">
                <a:solidFill>
                  <a:schemeClr val="accent2">
                    <a:lumMod val="50000"/>
                  </a:schemeClr>
                </a:solidFill>
                <a:latin typeface="Arial" charset="0"/>
                <a:ea typeface="Arial" charset="0"/>
              </a:rPr>
              <a:t>R</a:t>
            </a:r>
            <a:r>
              <a:rPr lang="en-US" altLang="en-US" sz="2800" b="1" dirty="0" err="1" smtClean="0">
                <a:solidFill>
                  <a:schemeClr val="accent2">
                    <a:lumMod val="50000"/>
                  </a:schemeClr>
                </a:solidFill>
                <a:latin typeface="Arial" charset="0"/>
                <a:ea typeface="Arial" charset="0"/>
              </a:rPr>
              <a:t>eflexão</a:t>
            </a:r>
            <a:r>
              <a:rPr lang="en-US" altLang="en-US" sz="28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ea typeface="Arial" charset="0"/>
              </a:rPr>
              <a:t> </a:t>
            </a:r>
            <a:r>
              <a:rPr lang="en-US" altLang="en-US" sz="2800" b="1" dirty="0" err="1" smtClean="0">
                <a:solidFill>
                  <a:schemeClr val="accent2">
                    <a:lumMod val="50000"/>
                  </a:schemeClr>
                </a:solidFill>
                <a:latin typeface="Arial" charset="0"/>
                <a:ea typeface="Arial" charset="0"/>
              </a:rPr>
              <a:t>crítica</a:t>
            </a:r>
            <a:r>
              <a:rPr lang="en-US" altLang="en-US" sz="28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ea typeface="Arial" charset="0"/>
              </a:rPr>
              <a:t> </a:t>
            </a:r>
            <a:r>
              <a:rPr lang="en-US" altLang="en-US" sz="2800" b="1" dirty="0" err="1" smtClean="0">
                <a:solidFill>
                  <a:schemeClr val="accent2">
                    <a:lumMod val="50000"/>
                  </a:schemeClr>
                </a:solidFill>
                <a:latin typeface="Arial" charset="0"/>
                <a:ea typeface="Arial" charset="0"/>
              </a:rPr>
              <a:t>sobre</a:t>
            </a:r>
            <a:r>
              <a:rPr lang="en-US" altLang="en-US" sz="28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ea typeface="Arial" charset="0"/>
              </a:rPr>
              <a:t> o </a:t>
            </a:r>
            <a:r>
              <a:rPr lang="en-US" altLang="en-US" sz="2800" b="1" dirty="0" err="1" smtClean="0">
                <a:solidFill>
                  <a:schemeClr val="accent2">
                    <a:lumMod val="50000"/>
                  </a:schemeClr>
                </a:solidFill>
                <a:latin typeface="Arial" charset="0"/>
                <a:ea typeface="Arial" charset="0"/>
              </a:rPr>
              <a:t>processo</a:t>
            </a:r>
            <a:r>
              <a:rPr lang="en-US" altLang="en-US" sz="28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ea typeface="Arial" charset="0"/>
              </a:rPr>
              <a:t> </a:t>
            </a:r>
            <a:r>
              <a:rPr lang="en-US" altLang="en-US" sz="2800" b="1" dirty="0" err="1" smtClean="0">
                <a:solidFill>
                  <a:schemeClr val="accent2">
                    <a:lumMod val="50000"/>
                  </a:schemeClr>
                </a:solidFill>
                <a:latin typeface="Arial" charset="0"/>
                <a:ea typeface="Arial" charset="0"/>
              </a:rPr>
              <a:t>pessoal</a:t>
            </a:r>
            <a:r>
              <a:rPr lang="en-US" altLang="en-US" sz="28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ea typeface="Arial" charset="0"/>
              </a:rPr>
              <a:t> de </a:t>
            </a:r>
            <a:r>
              <a:rPr lang="en-US" altLang="en-US" sz="2800" b="1" dirty="0" err="1" smtClean="0">
                <a:solidFill>
                  <a:schemeClr val="accent2">
                    <a:lumMod val="50000"/>
                  </a:schemeClr>
                </a:solidFill>
                <a:latin typeface="Arial" charset="0"/>
                <a:ea typeface="Arial" charset="0"/>
              </a:rPr>
              <a:t>aprendizagem</a:t>
            </a:r>
            <a:r>
              <a:rPr lang="en-US" altLang="en-US" sz="28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ea typeface="Arial" charset="0"/>
              </a:rPr>
              <a:t> </a:t>
            </a:r>
            <a:endParaRPr lang="en-US" altLang="en-US" sz="2800" b="1" dirty="0">
              <a:solidFill>
                <a:schemeClr val="accent2">
                  <a:lumMod val="50000"/>
                </a:schemeClr>
              </a:solidFill>
              <a:latin typeface="Arial" charset="0"/>
              <a:ea typeface="Arial" charset="0"/>
            </a:endParaRPr>
          </a:p>
        </p:txBody>
      </p:sp>
      <p:sp>
        <p:nvSpPr>
          <p:cNvPr id="45059" name="Espaço Reservado para Conteúdo 45058"/>
          <p:cNvSpPr>
            <a:spLocks noGrp="1"/>
          </p:cNvSpPr>
          <p:nvPr>
            <p:ph type="body" idx="1"/>
          </p:nvPr>
        </p:nvSpPr>
        <p:spPr>
          <a:xfrm>
            <a:off x="1107583" y="1178039"/>
            <a:ext cx="9274698" cy="5419313"/>
          </a:xfrm>
          <a:ln/>
        </p:spPr>
        <p:txBody>
          <a:bodyPr vert="horz" wrap="square" lIns="91440" tIns="45720" rIns="91440" bIns="45720" rtlCol="0" anchor="t" anchorCtr="0">
            <a:normAutofit fontScale="77500" lnSpcReduction="20000"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pt-BR" sz="3100" dirty="0">
                <a:latin typeface="Arial" panose="020B0604020202020204" pitchFamily="34" charset="0"/>
                <a:cs typeface="Arial" pitchFamily="34" charset="0"/>
              </a:rPr>
              <a:t>Aumento na qualificação profissional, qualificando o atendimento</a:t>
            </a:r>
            <a:r>
              <a:rPr lang="pt-BR" sz="31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pt-BR" sz="3100" dirty="0" smtClean="0">
                <a:latin typeface="Arial" pitchFamily="34" charset="0"/>
                <a:cs typeface="Arial" pitchFamily="34" charset="0"/>
              </a:rPr>
              <a:t> Visão </a:t>
            </a:r>
            <a:r>
              <a:rPr lang="pt-BR" sz="3100" dirty="0">
                <a:latin typeface="Arial" panose="020B0604020202020204" pitchFamily="34" charset="0"/>
                <a:cs typeface="Arial" panose="020B0604020202020204" pitchFamily="34" charset="0"/>
              </a:rPr>
              <a:t>integral e detalhada da situação de Saúde da UBSF, favorecendo uma melhor organização, avaliação e assistência a todos os usuários </a:t>
            </a:r>
            <a:r>
              <a:rPr lang="pt-BR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31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pt-BR" sz="3100" dirty="0">
                <a:latin typeface="Arial" pitchFamily="34" charset="0"/>
                <a:cs typeface="Arial" pitchFamily="34" charset="0"/>
              </a:rPr>
              <a:t>Melhora das relações interpessoais com colegas e comunidade.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pt-BR" sz="3100" dirty="0">
                <a:latin typeface="Arial" pitchFamily="34" charset="0"/>
                <a:cs typeface="Arial" pitchFamily="34" charset="0"/>
              </a:rPr>
              <a:t>C</a:t>
            </a:r>
            <a:r>
              <a:rPr lang="pt-BR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onhecimento </a:t>
            </a:r>
            <a:r>
              <a:rPr lang="pt-BR" sz="3100" dirty="0">
                <a:latin typeface="Arial" panose="020B0604020202020204" pitchFamily="34" charset="0"/>
                <a:cs typeface="Arial" panose="020B0604020202020204" pitchFamily="34" charset="0"/>
              </a:rPr>
              <a:t>mais real e atualizado da situação de Saúde do país e do desenvolvimento da Atenção Básica de Saúde do </a:t>
            </a:r>
            <a:r>
              <a:rPr lang="pt-BR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Brasil.</a:t>
            </a:r>
            <a:endParaRPr lang="pt-BR" sz="31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pt-BR" sz="3100" dirty="0" smtClean="0">
                <a:latin typeface="Arial" pitchFamily="34" charset="0"/>
                <a:cs typeface="Arial" pitchFamily="34" charset="0"/>
              </a:rPr>
              <a:t>Maior conhecimento dos protocolos de atendimento no Brasil.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pt-BR" altLang="en-US" dirty="0" smtClean="0">
              <a:latin typeface="Arial" charset="0"/>
              <a:ea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59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altLang="en-US" b="1" dirty="0">
                <a:solidFill>
                  <a:schemeClr val="accent2">
                    <a:lumMod val="50000"/>
                  </a:schemeClr>
                </a:solidFill>
                <a:latin typeface="Arial" charset="0"/>
                <a:ea typeface="Arial" charset="0"/>
              </a:rPr>
              <a:t>REFERÊNCIAS: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BRASIL. Ministério da Saúde. Secretaria de Atenção à Saúde. Departamento de Atenção Básica. </a:t>
            </a:r>
            <a:r>
              <a:rPr lang="pt-BR" b="1" dirty="0"/>
              <a:t>Atenção ao pré-natal de baixo risco</a:t>
            </a:r>
            <a:r>
              <a:rPr lang="pt-BR" dirty="0"/>
              <a:t>. Ministério da Saúde. Secretaria de Atenção à Saúde. Departamento de Atenção Básica. Brasília: Editora do Ministério da Saúde, 2013. 318 p.: il. – (Série A. Normas e Manuais Técnicos) (Cadernos de Atenção Básica, n° 32). Disponível em:&lt;http://189.28.128.100/dab/docs/publicacoes/geral/caderno_atencao_pre_natal_baixo_risco.pdf&gt;.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IBGE. Instituto Brasileiro de Geografia e Estadística, 2014. Disponível </a:t>
            </a:r>
            <a:r>
              <a:rPr lang="pt-BR" dirty="0" err="1"/>
              <a:t>em:</a:t>
            </a:r>
            <a:r>
              <a:rPr lang="pt-BR" i="1" dirty="0" err="1"/>
              <a:t>www.</a:t>
            </a:r>
            <a:r>
              <a:rPr lang="pt-BR" b="1" i="1" dirty="0" err="1"/>
              <a:t>ibge</a:t>
            </a:r>
            <a:r>
              <a:rPr lang="pt-BR" i="1" dirty="0" err="1"/>
              <a:t>.gov.br</a:t>
            </a:r>
            <a:r>
              <a:rPr lang="pt-BR" i="1" dirty="0"/>
              <a:t>.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110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rgbClr val="8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Caracterização da UBSF São Miguel II ou/15</a:t>
            </a:r>
            <a:endParaRPr lang="pt-BR" sz="3200" dirty="0">
              <a:solidFill>
                <a:srgbClr val="800000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417638"/>
            <a:ext cx="10972800" cy="556367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Zona urbana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2 ESF(População total: 4257 habitantes)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Equipe (98)composta </a:t>
            </a:r>
            <a:r>
              <a:rPr lang="pt-BR" dirty="0">
                <a:latin typeface="Arial" pitchFamily="34" charset="0"/>
                <a:cs typeface="Arial" pitchFamily="34" charset="0"/>
              </a:rPr>
              <a:t>por: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1 Médica clínica geral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1 Enfermeira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1 Técnica </a:t>
            </a:r>
            <a:r>
              <a:rPr lang="pt-BR" dirty="0">
                <a:latin typeface="Arial" pitchFamily="34" charset="0"/>
                <a:cs typeface="Arial" pitchFamily="34" charset="0"/>
              </a:rPr>
              <a:t>de enfermagem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6 </a:t>
            </a:r>
            <a:r>
              <a:rPr lang="pt-BR" dirty="0">
                <a:latin typeface="Arial" pitchFamily="34" charset="0"/>
                <a:cs typeface="Arial" pitchFamily="34" charset="0"/>
              </a:rPr>
              <a:t>Agentes Comunitárias 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saúde</a:t>
            </a:r>
          </a:p>
          <a:p>
            <a:pPr marL="0" indent="0"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dirty="0">
                <a:latin typeface="Arial" pitchFamily="34" charset="0"/>
                <a:cs typeface="Arial" pitchFamily="34" charset="0"/>
              </a:rPr>
              <a:t>População vinculada: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2396 pessoas,6 </a:t>
            </a:r>
            <a:r>
              <a:rPr lang="pt-BR" dirty="0">
                <a:latin typeface="Arial" pitchFamily="34" charset="0"/>
                <a:cs typeface="Arial" pitchFamily="34" charset="0"/>
              </a:rPr>
              <a:t>microareas,838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famílias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26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09600" y="-163244"/>
            <a:ext cx="10972800" cy="11430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pt-BR" dirty="0" smtClean="0">
              <a:solidFill>
                <a:srgbClr val="800000"/>
              </a:solidFill>
              <a:latin typeface="Algerian" panose="04020705040A02060702" pitchFamily="82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t-BR" dirty="0">
              <a:solidFill>
                <a:srgbClr val="800000"/>
              </a:solidFill>
              <a:latin typeface="Algerian" panose="04020705040A02060702" pitchFamily="82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t-BR" dirty="0" smtClean="0">
              <a:solidFill>
                <a:srgbClr val="800000"/>
              </a:solidFill>
              <a:latin typeface="Algerian" panose="04020705040A02060702" pitchFamily="82" charset="0"/>
            </a:endParaRPr>
          </a:p>
          <a:p>
            <a:pPr marL="0" indent="0">
              <a:buNone/>
            </a:pPr>
            <a:r>
              <a:rPr lang="pt-BR" dirty="0" smtClean="0">
                <a:solidFill>
                  <a:srgbClr val="800000"/>
                </a:solidFill>
                <a:latin typeface="Algerian" panose="04020705040A02060702" pitchFamily="82" charset="0"/>
              </a:rPr>
              <a:t>       </a:t>
            </a:r>
            <a:r>
              <a:rPr lang="pt-BR" sz="3600" dirty="0" smtClean="0">
                <a:solidFill>
                  <a:srgbClr val="800000"/>
                </a:solidFill>
                <a:latin typeface="Algerian" panose="04020705040A02060702" pitchFamily="82" charset="0"/>
              </a:rPr>
              <a:t>Obrigada!</a:t>
            </a:r>
            <a:endParaRPr lang="pt-BR" sz="3600" dirty="0">
              <a:solidFill>
                <a:srgbClr val="800000"/>
              </a:solidFill>
              <a:latin typeface="Algerian" panose="04020705040A02060702" pitchFamily="82" charset="0"/>
            </a:endParaRPr>
          </a:p>
        </p:txBody>
      </p:sp>
      <p:pic>
        <p:nvPicPr>
          <p:cNvPr id="1026" name="Imagem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187115"/>
            <a:ext cx="3644721" cy="4877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060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6145"/>
          <p:cNvSpPr>
            <a:spLocks noGrp="1"/>
          </p:cNvSpPr>
          <p:nvPr>
            <p:ph type="title" idx="4294967295"/>
          </p:nvPr>
        </p:nvSpPr>
        <p:spPr>
          <a:xfrm>
            <a:off x="1520043" y="373487"/>
            <a:ext cx="8847450" cy="1143000"/>
          </a:xfrm>
          <a:ln/>
        </p:spPr>
        <p:txBody>
          <a:bodyPr vert="horz" wrap="square" lIns="91440" tIns="45720" rIns="91440" bIns="45720" rtlCol="0" anchor="ctr">
            <a:noAutofit/>
          </a:bodyPr>
          <a:lstStyle/>
          <a:p>
            <a:pPr algn="just"/>
            <a:r>
              <a:rPr lang="pt-BR" sz="28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Ação programática na UBS antes da </a:t>
            </a:r>
            <a:r>
              <a:rPr lang="pt-BR" sz="28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intervenção</a:t>
            </a:r>
            <a:r>
              <a:rPr lang="en-US" altLang="en-US" sz="2800" dirty="0">
                <a:solidFill>
                  <a:srgbClr val="800000"/>
                </a:solidFill>
                <a:latin typeface="Arial" charset="0"/>
                <a:ea typeface="Arial" charset="0"/>
              </a:rPr>
              <a:t/>
            </a:r>
            <a:br>
              <a:rPr lang="en-US" altLang="en-US" sz="2800" dirty="0">
                <a:solidFill>
                  <a:srgbClr val="800000"/>
                </a:solidFill>
                <a:latin typeface="Arial" charset="0"/>
                <a:ea typeface="Arial" charset="0"/>
              </a:rPr>
            </a:br>
            <a:endParaRPr lang="en-US" altLang="en-US" sz="2800" b="1" dirty="0">
              <a:solidFill>
                <a:srgbClr val="800000"/>
              </a:solidFill>
              <a:latin typeface="Arial" charset="0"/>
              <a:ea typeface="Arial" charset="0"/>
            </a:endParaRPr>
          </a:p>
        </p:txBody>
      </p:sp>
      <p:sp>
        <p:nvSpPr>
          <p:cNvPr id="6147" name="Espaço Reservado para Conteúdo 6146"/>
          <p:cNvSpPr>
            <a:spLocks noGrp="1"/>
          </p:cNvSpPr>
          <p:nvPr>
            <p:ph type="body" idx="1"/>
          </p:nvPr>
        </p:nvSpPr>
        <p:spPr>
          <a:xfrm>
            <a:off x="1881158" y="1350964"/>
            <a:ext cx="8286808" cy="5246388"/>
          </a:xfrm>
          <a:ln/>
        </p:spPr>
        <p:txBody>
          <a:bodyPr vert="horz" wrap="square" lIns="91440" tIns="45720" rIns="91440" bIns="45720" rtlCol="0" anchor="t" anchorCtr="0">
            <a:normAutofit fontScale="92500" lnSpcReduction="20000"/>
          </a:bodyPr>
          <a:lstStyle/>
          <a:p>
            <a:pPr algn="ctr">
              <a:lnSpc>
                <a:spcPct val="80000"/>
              </a:lnSpc>
              <a:buNone/>
            </a:pPr>
            <a:endParaRPr lang="en-US" altLang="en-US" dirty="0">
              <a:latin typeface="Arial" charset="0"/>
              <a:ea typeface="Arial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Usuárias </a:t>
            </a:r>
            <a:r>
              <a:rPr lang="pt-BR" dirty="0">
                <a:latin typeface="Arial" pitchFamily="34" charset="0"/>
                <a:cs typeface="Arial" pitchFamily="34" charset="0"/>
              </a:rPr>
              <a:t>faltosas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às consultas.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altLang="en-US" dirty="0" err="1">
                <a:latin typeface="Arial" charset="0"/>
                <a:ea typeface="Arial" charset="0"/>
              </a:rPr>
              <a:t>Ausência</a:t>
            </a:r>
            <a:r>
              <a:rPr lang="en-US" altLang="en-US" dirty="0">
                <a:latin typeface="Arial" charset="0"/>
                <a:ea typeface="Arial" charset="0"/>
              </a:rPr>
              <a:t> de </a:t>
            </a:r>
            <a:r>
              <a:rPr lang="pt-BR" altLang="en-US" dirty="0" smtClean="0">
                <a:latin typeface="Arial" charset="0"/>
                <a:ea typeface="Arial" charset="0"/>
              </a:rPr>
              <a:t>busca</a:t>
            </a:r>
            <a:r>
              <a:rPr lang="en-US" altLang="en-US" dirty="0" smtClean="0">
                <a:latin typeface="Arial" charset="0"/>
                <a:ea typeface="Arial" charset="0"/>
              </a:rPr>
              <a:t> </a:t>
            </a:r>
            <a:r>
              <a:rPr lang="en-US" altLang="en-US" dirty="0" err="1">
                <a:latin typeface="Arial" charset="0"/>
                <a:ea typeface="Arial" charset="0"/>
              </a:rPr>
              <a:t>ativa</a:t>
            </a:r>
            <a:r>
              <a:rPr lang="en-US" altLang="en-US" dirty="0" smtClean="0">
                <a:latin typeface="Arial" charset="0"/>
                <a:ea typeface="Arial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t-BR" dirty="0">
                <a:latin typeface="Arial" pitchFamily="34" charset="0"/>
                <a:cs typeface="Arial" pitchFamily="34" charset="0"/>
              </a:rPr>
              <a:t>Usuárias que não faziam acompanhamento na UBS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Poucas usuárias </a:t>
            </a:r>
            <a:r>
              <a:rPr lang="pt-BR" dirty="0">
                <a:latin typeface="Arial" pitchFamily="34" charset="0"/>
                <a:cs typeface="Arial" pitchFamily="34" charset="0"/>
              </a:rPr>
              <a:t>com risco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obstétrico avaliado.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altLang="en-US" dirty="0" err="1" smtClean="0">
                <a:latin typeface="Arial" charset="0"/>
                <a:ea typeface="Arial" charset="0"/>
              </a:rPr>
              <a:t>Adesão</a:t>
            </a:r>
            <a:r>
              <a:rPr lang="en-US" altLang="en-US" dirty="0" smtClean="0">
                <a:latin typeface="Arial" charset="0"/>
                <a:ea typeface="Arial" charset="0"/>
              </a:rPr>
              <a:t> inadequada </a:t>
            </a:r>
            <a:r>
              <a:rPr lang="en-US" altLang="en-US" dirty="0">
                <a:latin typeface="Arial" charset="0"/>
                <a:ea typeface="Arial" charset="0"/>
              </a:rPr>
              <a:t>das </a:t>
            </a:r>
            <a:r>
              <a:rPr lang="en-US" altLang="en-US" dirty="0" err="1" smtClean="0">
                <a:latin typeface="Arial" charset="0"/>
                <a:ea typeface="Arial" charset="0"/>
              </a:rPr>
              <a:t>gestantes</a:t>
            </a:r>
            <a:r>
              <a:rPr lang="en-US" altLang="en-US" dirty="0" smtClean="0">
                <a:latin typeface="Arial" charset="0"/>
                <a:ea typeface="Arial" charset="0"/>
              </a:rPr>
              <a:t> e </a:t>
            </a:r>
            <a:r>
              <a:rPr lang="en-US" altLang="en-US" dirty="0" err="1" smtClean="0">
                <a:latin typeface="Arial" charset="0"/>
                <a:ea typeface="Arial" charset="0"/>
              </a:rPr>
              <a:t>puérperas</a:t>
            </a:r>
            <a:r>
              <a:rPr lang="en-US" altLang="en-US" dirty="0" smtClean="0">
                <a:latin typeface="Arial" charset="0"/>
                <a:ea typeface="Arial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altLang="en-US" dirty="0" smtClean="0">
                <a:latin typeface="Arial" charset="0"/>
                <a:ea typeface="Arial" charset="0"/>
              </a:rPr>
              <a:t>Baixo nivel de planejamento no trabalho.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altLang="en-US" dirty="0" smtClean="0">
                <a:latin typeface="Arial" charset="0"/>
                <a:ea typeface="Arial" charset="0"/>
              </a:rPr>
              <a:t>Baixa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organização</a:t>
            </a:r>
            <a:r>
              <a:rPr lang="en-US" altLang="en-US" dirty="0" smtClean="0">
                <a:latin typeface="Arial" charset="0"/>
                <a:ea typeface="Arial" charset="0"/>
              </a:rPr>
              <a:t> do serviço.</a:t>
            </a:r>
            <a:endParaRPr lang="en-US" altLang="en-US" dirty="0">
              <a:latin typeface="Arial" charset="0"/>
              <a:ea typeface="Arial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Registro deficiente na ficha espelho.</a:t>
            </a:r>
            <a:endParaRPr lang="en-US" altLang="en-US" dirty="0">
              <a:latin typeface="Arial" charset="0"/>
              <a:ea typeface="Arial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altLang="en-US" dirty="0" err="1" smtClean="0">
                <a:latin typeface="Arial" charset="0"/>
                <a:ea typeface="Arial" charset="0"/>
              </a:rPr>
              <a:t>Pouca</a:t>
            </a:r>
            <a:r>
              <a:rPr lang="en-US" altLang="en-US" dirty="0" smtClean="0">
                <a:latin typeface="Arial" charset="0"/>
                <a:ea typeface="Arial" charset="0"/>
              </a:rPr>
              <a:t> </a:t>
            </a:r>
            <a:r>
              <a:rPr lang="en-US" altLang="en-US" dirty="0" err="1" smtClean="0">
                <a:latin typeface="Arial" charset="0"/>
                <a:ea typeface="Arial" charset="0"/>
              </a:rPr>
              <a:t>qualidade</a:t>
            </a:r>
            <a:r>
              <a:rPr lang="en-US" altLang="en-US" dirty="0" smtClean="0">
                <a:latin typeface="Arial" charset="0"/>
                <a:ea typeface="Arial" charset="0"/>
              </a:rPr>
              <a:t> das atividades educativas.</a:t>
            </a:r>
            <a:endParaRPr lang="en-US" altLang="en-US" dirty="0">
              <a:latin typeface="Arial" charset="0"/>
              <a:ea typeface="Arial" charset="0"/>
            </a:endParaRPr>
          </a:p>
          <a:p>
            <a:pPr>
              <a:lnSpc>
                <a:spcPct val="80000"/>
              </a:lnSpc>
            </a:pPr>
            <a:endParaRPr lang="en-US" altLang="en-US" dirty="0">
              <a:latin typeface="Arial" charset="0"/>
              <a:ea typeface="Arial" charset="0"/>
            </a:endParaRPr>
          </a:p>
          <a:p>
            <a:pPr>
              <a:lnSpc>
                <a:spcPct val="80000"/>
              </a:lnSpc>
              <a:buNone/>
            </a:pPr>
            <a:endParaRPr lang="en-US" altLang="en-US" dirty="0">
              <a:latin typeface="Arial" charset="0"/>
              <a:ea typeface="Arial" charset="0"/>
            </a:endParaRPr>
          </a:p>
          <a:p>
            <a:pPr>
              <a:lnSpc>
                <a:spcPct val="80000"/>
              </a:lnSpc>
            </a:pPr>
            <a:endParaRPr lang="en-US" altLang="en-US" dirty="0">
              <a:latin typeface="Arial" charset="0"/>
              <a:ea typeface="Arial" charset="0"/>
            </a:endParaRPr>
          </a:p>
          <a:p>
            <a:pPr>
              <a:lnSpc>
                <a:spcPct val="80000"/>
              </a:lnSpc>
            </a:pPr>
            <a:endParaRPr lang="en-US" altLang="en-US" dirty="0">
              <a:latin typeface="Arial" charset="0"/>
              <a:ea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172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7169"/>
          <p:cNvSpPr>
            <a:spLocks noGrp="1"/>
          </p:cNvSpPr>
          <p:nvPr>
            <p:ph type="title" idx="4294967295"/>
          </p:nvPr>
        </p:nvSpPr>
        <p:spPr>
          <a:xfrm>
            <a:off x="1952596" y="428604"/>
            <a:ext cx="8229600" cy="1143000"/>
          </a:xfrm>
          <a:ln/>
        </p:spPr>
        <p:txBody>
          <a:bodyPr vert="horz" wrap="square" lIns="91440" tIns="45720" rIns="91440" bIns="45720" rtlCol="0" anchor="ctr">
            <a:normAutofit/>
          </a:bodyPr>
          <a:lstStyle/>
          <a:p>
            <a:pPr algn="ctr"/>
            <a:r>
              <a:rPr lang="en-US" alt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Arial" charset="0"/>
                <a:ea typeface="Arial" charset="0"/>
              </a:rPr>
              <a:t>Objetivo</a:t>
            </a:r>
            <a:r>
              <a:rPr lang="en-US" altLang="en-US" sz="32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ea typeface="Arial" charset="0"/>
              </a:rPr>
              <a:t> </a:t>
            </a:r>
            <a:r>
              <a:rPr lang="en-US" alt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Arial" charset="0"/>
                <a:ea typeface="Arial" charset="0"/>
              </a:rPr>
              <a:t>geral</a:t>
            </a:r>
            <a:endParaRPr lang="en-US" altLang="en-US" sz="3200" b="1" dirty="0">
              <a:solidFill>
                <a:schemeClr val="accent2">
                  <a:lumMod val="50000"/>
                </a:schemeClr>
              </a:solidFill>
              <a:latin typeface="Arial" charset="0"/>
              <a:ea typeface="Arial" charset="0"/>
            </a:endParaRPr>
          </a:p>
        </p:txBody>
      </p:sp>
      <p:sp>
        <p:nvSpPr>
          <p:cNvPr id="7171" name="Espaço Reservado para Conteúdo 7170"/>
          <p:cNvSpPr>
            <a:spLocks noGrp="1"/>
          </p:cNvSpPr>
          <p:nvPr>
            <p:ph type="body" idx="1"/>
          </p:nvPr>
        </p:nvSpPr>
        <p:spPr>
          <a:xfrm>
            <a:off x="1981200" y="2420889"/>
            <a:ext cx="8329642" cy="2651186"/>
          </a:xfrm>
          <a:ln/>
        </p:spPr>
        <p:txBody>
          <a:bodyPr vert="horz" wrap="square" lIns="91440" tIns="45720" rIns="91440" bIns="45720" rtlCol="0" anchor="t" anchorCtr="0"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altLang="en-US" sz="3200" dirty="0">
                <a:latin typeface="Arial" charset="0"/>
                <a:ea typeface="Arial" charset="0"/>
              </a:rPr>
              <a:t>Melhorar a Atenção ao Pré-Natal e Puerpério na UBS </a:t>
            </a:r>
            <a:r>
              <a:rPr lang="pt-BR" altLang="en-US" sz="3200" dirty="0" smtClean="0">
                <a:latin typeface="Arial" charset="0"/>
                <a:ea typeface="Arial" charset="0"/>
              </a:rPr>
              <a:t>São Miguel II, </a:t>
            </a:r>
            <a:r>
              <a:rPr lang="pt-BR" altLang="en-US" sz="3200" dirty="0">
                <a:latin typeface="Arial" charset="0"/>
                <a:ea typeface="Arial" charset="0"/>
              </a:rPr>
              <a:t>Rio Grande/RS.</a:t>
            </a:r>
            <a:endParaRPr lang="en-US" altLang="en-US" sz="3200" dirty="0">
              <a:solidFill>
                <a:srgbClr val="000000"/>
              </a:solidFill>
              <a:latin typeface="Arial" charset="0"/>
              <a:ea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5733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8193"/>
          <p:cNvSpPr>
            <a:spLocks noGrp="1"/>
          </p:cNvSpPr>
          <p:nvPr>
            <p:ph type="title" idx="4294967295"/>
          </p:nvPr>
        </p:nvSpPr>
        <p:spPr>
          <a:xfrm>
            <a:off x="2024034" y="428604"/>
            <a:ext cx="8229600" cy="1143000"/>
          </a:xfrm>
          <a:ln/>
        </p:spPr>
        <p:txBody>
          <a:bodyPr vert="horz" wrap="square" lIns="91440" tIns="45720" rIns="91440" bIns="45720" rtlCol="0" anchor="ctr">
            <a:normAutofit/>
          </a:bodyPr>
          <a:lstStyle/>
          <a:p>
            <a:pPr algn="ctr"/>
            <a:r>
              <a:rPr lang="en-US" alt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Arial" charset="0"/>
                <a:ea typeface="Arial" charset="0"/>
              </a:rPr>
              <a:t>Metodologia</a:t>
            </a:r>
            <a:endParaRPr lang="en-US" altLang="en-US" sz="3200" b="1" dirty="0">
              <a:solidFill>
                <a:schemeClr val="accent2">
                  <a:lumMod val="50000"/>
                </a:schemeClr>
              </a:solidFill>
              <a:latin typeface="Arial" charset="0"/>
              <a:ea typeface="Arial" charset="0"/>
            </a:endParaRPr>
          </a:p>
        </p:txBody>
      </p:sp>
      <p:sp>
        <p:nvSpPr>
          <p:cNvPr id="8195" name="Espaço Reservado para Conteúdo 8194"/>
          <p:cNvSpPr>
            <a:spLocks noGrp="1"/>
          </p:cNvSpPr>
          <p:nvPr>
            <p:ph type="body" idx="1"/>
          </p:nvPr>
        </p:nvSpPr>
        <p:spPr>
          <a:xfrm>
            <a:off x="1030309" y="1610240"/>
            <a:ext cx="10200067" cy="4778061"/>
          </a:xfrm>
          <a:ln/>
        </p:spPr>
        <p:txBody>
          <a:bodyPr vert="horz" wrap="square" lIns="91440" tIns="45720" rIns="91440" bIns="45720" rtlCol="0" anchor="t" anchorCtr="0">
            <a:normAutofit fontScale="850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dirty="0">
                <a:latin typeface="Arial" pitchFamily="34" charset="0"/>
                <a:cs typeface="Arial" pitchFamily="34" charset="0"/>
              </a:rPr>
              <a:t>Projeto de intervenção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 realizar em 12 </a:t>
            </a:r>
            <a:r>
              <a:rPr lang="pt-BR" dirty="0">
                <a:latin typeface="Arial" pitchFamily="34" charset="0"/>
                <a:cs typeface="Arial" pitchFamily="34" charset="0"/>
              </a:rPr>
              <a:t>semanas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 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>
                <a:latin typeface="Arial" pitchFamily="34" charset="0"/>
                <a:cs typeface="Arial" pitchFamily="34" charset="0"/>
              </a:rPr>
              <a:t>Envolver toda 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equipe 98 </a:t>
            </a:r>
            <a:r>
              <a:rPr lang="pt-BR" dirty="0">
                <a:latin typeface="Arial" pitchFamily="34" charset="0"/>
                <a:cs typeface="Arial" pitchFamily="34" charset="0"/>
              </a:rPr>
              <a:t>da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UBSF São Miguel </a:t>
            </a:r>
            <a:r>
              <a:rPr lang="pt-BR" dirty="0">
                <a:latin typeface="Arial" pitchFamily="34" charset="0"/>
                <a:cs typeface="Arial" pitchFamily="34" charset="0"/>
              </a:rPr>
              <a:t>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as usuárias gestantes e puérperas.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dirty="0"/>
          </a:p>
          <a:p>
            <a:pPr algn="ctr">
              <a:buNone/>
            </a:pPr>
            <a:r>
              <a:rPr lang="en-US" altLang="en-US" sz="3300" b="1" dirty="0" smtClean="0">
                <a:latin typeface="Arial" charset="0"/>
                <a:ea typeface="Arial" charset="0"/>
              </a:rPr>
              <a:t> </a:t>
            </a:r>
            <a:r>
              <a:rPr lang="en-US" altLang="en-US" sz="3300" b="1" dirty="0" err="1" smtClean="0">
                <a:latin typeface="Arial" charset="0"/>
                <a:ea typeface="Arial" charset="0"/>
              </a:rPr>
              <a:t>Desenvolver</a:t>
            </a:r>
            <a:r>
              <a:rPr lang="en-US" altLang="en-US" sz="3300" b="1" dirty="0" smtClean="0">
                <a:latin typeface="Arial" charset="0"/>
                <a:ea typeface="Arial" charset="0"/>
              </a:rPr>
              <a:t> </a:t>
            </a:r>
            <a:r>
              <a:rPr lang="en-US" altLang="en-US" sz="3300" b="1" dirty="0" err="1" smtClean="0">
                <a:latin typeface="Arial" charset="0"/>
                <a:ea typeface="Arial" charset="0"/>
              </a:rPr>
              <a:t>ações</a:t>
            </a:r>
            <a:r>
              <a:rPr lang="en-US" altLang="en-US" sz="3300" b="1" dirty="0" smtClean="0">
                <a:latin typeface="Arial" charset="0"/>
                <a:ea typeface="Arial" charset="0"/>
              </a:rPr>
              <a:t> </a:t>
            </a:r>
            <a:r>
              <a:rPr lang="en-US" altLang="en-US" sz="3300" b="1" dirty="0" err="1" smtClean="0">
                <a:latin typeface="Arial" charset="0"/>
                <a:ea typeface="Arial" charset="0"/>
              </a:rPr>
              <a:t>em</a:t>
            </a:r>
            <a:r>
              <a:rPr lang="en-US" altLang="en-US" sz="3300" b="1" dirty="0" smtClean="0">
                <a:latin typeface="Arial" charset="0"/>
                <a:ea typeface="Arial" charset="0"/>
              </a:rPr>
              <a:t> </a:t>
            </a:r>
            <a:r>
              <a:rPr lang="en-US" altLang="en-US" sz="3300" b="1" dirty="0" err="1" smtClean="0">
                <a:latin typeface="Arial" charset="0"/>
                <a:ea typeface="Arial" charset="0"/>
              </a:rPr>
              <a:t>quatro</a:t>
            </a:r>
            <a:r>
              <a:rPr lang="en-US" altLang="en-US" sz="3300" b="1" dirty="0" smtClean="0">
                <a:latin typeface="Arial" charset="0"/>
                <a:ea typeface="Arial" charset="0"/>
              </a:rPr>
              <a:t> </a:t>
            </a:r>
            <a:r>
              <a:rPr lang="en-US" altLang="en-US" sz="3300" b="1" dirty="0" err="1" smtClean="0">
                <a:latin typeface="Arial" charset="0"/>
                <a:ea typeface="Arial" charset="0"/>
              </a:rPr>
              <a:t>eixos</a:t>
            </a:r>
            <a:r>
              <a:rPr lang="en-US" altLang="en-US" sz="3300" b="1" dirty="0" smtClean="0">
                <a:latin typeface="Arial" charset="0"/>
                <a:ea typeface="Arial" charset="0"/>
              </a:rPr>
              <a:t> </a:t>
            </a:r>
            <a:r>
              <a:rPr lang="en-US" altLang="en-US" sz="3300" b="1" dirty="0" err="1" smtClean="0">
                <a:latin typeface="Arial" charset="0"/>
                <a:ea typeface="Arial" charset="0"/>
              </a:rPr>
              <a:t>programáticos</a:t>
            </a:r>
            <a:endParaRPr lang="en-US" altLang="en-US" sz="3300" b="1" dirty="0">
              <a:latin typeface="Arial" charset="0"/>
              <a:ea typeface="Arial" charset="0"/>
            </a:endParaRPr>
          </a:p>
          <a:p>
            <a:pPr algn="ctr">
              <a:buNone/>
            </a:pPr>
            <a:endParaRPr lang="en-US" altLang="en-US" dirty="0">
              <a:latin typeface="Arial" charset="0"/>
              <a:ea typeface="Arial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en-US" dirty="0">
                <a:latin typeface="Arial" charset="0"/>
                <a:ea typeface="Arial" charset="0"/>
              </a:rPr>
              <a:t>Monitoramento e </a:t>
            </a:r>
            <a:r>
              <a:rPr lang="en-US" altLang="en-US" dirty="0" smtClean="0">
                <a:latin typeface="Arial" charset="0"/>
                <a:ea typeface="Arial" charset="0"/>
              </a:rPr>
              <a:t>avaliação.</a:t>
            </a:r>
            <a:endParaRPr lang="en-US" altLang="en-US" dirty="0">
              <a:latin typeface="Arial" charset="0"/>
              <a:ea typeface="Arial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en-US" dirty="0">
                <a:latin typeface="Arial" charset="0"/>
                <a:ea typeface="Arial" charset="0"/>
              </a:rPr>
              <a:t>Organização e gestão do </a:t>
            </a:r>
            <a:r>
              <a:rPr lang="en-US" altLang="en-US" dirty="0" smtClean="0">
                <a:latin typeface="Arial" charset="0"/>
                <a:ea typeface="Arial" charset="0"/>
              </a:rPr>
              <a:t>serviço.</a:t>
            </a:r>
            <a:endParaRPr lang="en-US" altLang="en-US" dirty="0">
              <a:latin typeface="Arial" charset="0"/>
              <a:ea typeface="Arial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en-US" dirty="0">
                <a:latin typeface="Arial" charset="0"/>
                <a:ea typeface="Arial" charset="0"/>
              </a:rPr>
              <a:t>Engajamento </a:t>
            </a:r>
            <a:r>
              <a:rPr lang="en-US" altLang="en-US" dirty="0" smtClean="0">
                <a:latin typeface="Arial" charset="0"/>
                <a:ea typeface="Arial" charset="0"/>
              </a:rPr>
              <a:t>público.</a:t>
            </a:r>
            <a:endParaRPr lang="en-US" altLang="en-US" dirty="0">
              <a:latin typeface="Arial" charset="0"/>
              <a:ea typeface="Arial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en-US" dirty="0">
                <a:latin typeface="Arial" charset="0"/>
                <a:ea typeface="Arial" charset="0"/>
              </a:rPr>
              <a:t>Qualificação na prática </a:t>
            </a:r>
            <a:r>
              <a:rPr lang="en-US" altLang="en-US" dirty="0" smtClean="0">
                <a:latin typeface="Arial" charset="0"/>
                <a:ea typeface="Arial" charset="0"/>
              </a:rPr>
              <a:t>clínica.</a:t>
            </a:r>
            <a:endParaRPr lang="en-US" altLang="en-US" dirty="0">
              <a:latin typeface="Arial" charset="0"/>
              <a:ea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02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888642" y="468157"/>
            <a:ext cx="10632583" cy="67806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Logística</a:t>
            </a:r>
            <a:endParaRPr lang="pt-BR" sz="3200" b="1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46590" y="1567592"/>
            <a:ext cx="9195730" cy="457412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Manual Técnico de Pré-natal e Puerpério do Ministério da Saúde,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2013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(BRASIL,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2013).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Instrumentos de registros específicos (Cartão da gestante, prontuários, fichas espelho de gestantes e puérperas disponibilizadas pelo curso e impressas  pela gestão municipal, planilhas eletrônicas de coleta de dados.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Registro de agendamentos.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54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746760" y="137161"/>
            <a:ext cx="10835640" cy="1234440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t-BR" sz="32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Logística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Capacitação da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equipe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sobre o protocolo de atenção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pré-natal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registros para coleta da informação e o trabalho com estes documentos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Capacitação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todos 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ACS para o cadastramento das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usuárias 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para busca ativa das gestantes e puérperas faltosas as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consultas.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Garantir a solicitação dos exames complementares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Implantação e registro adequado na ficha de acompanhamento.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02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681</TotalTime>
  <Words>2048</Words>
  <Application>Microsoft Office PowerPoint</Application>
  <PresentationFormat>Widescreen</PresentationFormat>
  <Paragraphs>228</Paragraphs>
  <Slides>40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40</vt:i4>
      </vt:variant>
    </vt:vector>
  </HeadingPairs>
  <TitlesOfParts>
    <vt:vector size="47" baseType="lpstr">
      <vt:lpstr>Algerian</vt:lpstr>
      <vt:lpstr>Arial</vt:lpstr>
      <vt:lpstr>Calibri</vt:lpstr>
      <vt:lpstr>Calibri Light</vt:lpstr>
      <vt:lpstr>Times New Roman</vt:lpstr>
      <vt:lpstr>Wingdings</vt:lpstr>
      <vt:lpstr>Tema do Office</vt:lpstr>
      <vt:lpstr>UNIVERSIDADE ABERTA DO SUS – UNASUS UNIVERSIDADE FEDERAL DE PELOTAS ESPECIALIZAÇÃO EM SAÚDE DA FAMÍLIA MODALIDADE À DISTÂNCIA</vt:lpstr>
      <vt:lpstr>Introdução</vt:lpstr>
      <vt:lpstr>Caracterização do município </vt:lpstr>
      <vt:lpstr>Caracterização da UBSF São Miguel II ou/15</vt:lpstr>
      <vt:lpstr>Ação programática na UBS antes da intervenção </vt:lpstr>
      <vt:lpstr>Objetivo geral</vt:lpstr>
      <vt:lpstr>Metodologia</vt:lpstr>
      <vt:lpstr>Logística</vt:lpstr>
      <vt:lpstr>    Logística</vt:lpstr>
      <vt:lpstr>Ações a serem realizadas</vt:lpstr>
      <vt:lpstr>Apresentação do PowerPoint</vt:lpstr>
      <vt:lpstr>  Objetivos, Metas  e Resultados </vt:lpstr>
      <vt:lpstr>  Meta 1 Alcançar 100% de cobertura das gestantes cadastradas no Programa de Pré-Natal e Puerpério da UBS.  Indicador 1: Proporção de gestantes cadastradas no Programa de Pré-Natal e Puerpério. </vt:lpstr>
      <vt:lpstr>         Meta 2. Garantir a 100% das puérperas cadastradas no programa de Pré-Natal e Puerpério da UBS consulta puerperal antes dos 42 dias após o parto.  Indicador 1.2.  Proporção de puérperas com consulta até 42 dias após o parto.       </vt:lpstr>
      <vt:lpstr> Objetivo 2 Melhorar a qualidade da atenção ao pré-natal realizado.  Meta 3 Garantir a 100% das gestantes o ingresso no primeiro trimestre de gestação.  Indicador 2.1 Proporção de gestantes com ingresso no Programa de Pré-natal no primeiro trimestre de gestação.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Discussão</vt:lpstr>
      <vt:lpstr>Reflexão crítica sobre o processo pessoal de aprendizagem </vt:lpstr>
      <vt:lpstr>REFERÊNCIAS: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– UNASUS UNIVERSIDADE FEDERAL DE PELOTAS ESPECIALIZAÇÃO EM SAÚDE DA FAMÍLIA MODALIDADE À DISTÂNCIA</dc:title>
  <dc:creator>Cliente</dc:creator>
  <cp:lastModifiedBy>Cliente</cp:lastModifiedBy>
  <cp:revision>60</cp:revision>
  <dcterms:created xsi:type="dcterms:W3CDTF">2016-03-17T19:58:01Z</dcterms:created>
  <dcterms:modified xsi:type="dcterms:W3CDTF">2016-03-30T19:54:11Z</dcterms:modified>
</cp:coreProperties>
</file>